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298" r:id="rId4"/>
    <p:sldId id="347" r:id="rId5"/>
    <p:sldId id="336" r:id="rId6"/>
    <p:sldId id="337" r:id="rId7"/>
    <p:sldId id="338" r:id="rId8"/>
    <p:sldId id="339" r:id="rId9"/>
    <p:sldId id="297" r:id="rId10"/>
    <p:sldId id="300" r:id="rId11"/>
    <p:sldId id="340" r:id="rId12"/>
    <p:sldId id="341" r:id="rId13"/>
    <p:sldId id="342" r:id="rId14"/>
    <p:sldId id="343" r:id="rId15"/>
    <p:sldId id="344" r:id="rId16"/>
    <p:sldId id="34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A520C"/>
    <a:srgbClr val="045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3" autoAdjust="0"/>
    <p:restoredTop sz="94654" autoAdjust="0"/>
  </p:normalViewPr>
  <p:slideViewPr>
    <p:cSldViewPr>
      <p:cViewPr>
        <p:scale>
          <a:sx n="80" d="100"/>
          <a:sy n="80" d="100"/>
        </p:scale>
        <p:origin x="-65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33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1AEC17-206C-40C8-8F2B-CAFC77E7E19A}" type="datetime1">
              <a:rPr lang="bg-BG"/>
              <a:pPr>
                <a:defRPr/>
              </a:pPr>
              <a:t>28.4.2014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ACFBBB-BB27-46DA-93B1-9AB9DC870D7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DD099D-B24C-4028-86D3-75B26D659DE8}" type="datetime1">
              <a:rPr lang="bg-BG"/>
              <a:pPr>
                <a:defRPr/>
              </a:pPr>
              <a:t>28.4.2014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56045-D56A-4079-8974-E508AB0747D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62BFF4-2ECB-463D-BB16-A91F4F0B2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438F-AB93-4C04-A2CD-3637E2D82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D845-F2A1-4B5B-9B03-BD1A36BC0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8540-6799-4C23-88A1-F36511121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380A86-93CA-493E-8363-B17FF8E56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175C-8BE3-4CE0-B561-CECC5044A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C4E929-05E0-4BA0-B365-AF49304A1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AB53-52D5-4A87-A392-A80581026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2FAE78-3D85-4923-BCB0-B01A8C8B3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A88D31-19D2-4C82-AC98-60E6A8D24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2C4A5C-53AA-45D1-9BAF-F70892C8C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bg-BG"/>
              <a:t>09/2013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9765F1AC-1AD4-4BDE-BD9C-11F2BFF4E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6" r:id="rId5"/>
    <p:sldLayoutId id="2147483801" r:id="rId6"/>
    <p:sldLayoutId id="2147483807" r:id="rId7"/>
    <p:sldLayoutId id="2147483808" r:id="rId8"/>
    <p:sldLayoutId id="2147483809" r:id="rId9"/>
    <p:sldLayoutId id="2147483800" r:id="rId10"/>
    <p:sldLayoutId id="214748379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E8432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84326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84326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84326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84326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E84326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E84326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E84326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E84326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72605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4C5A6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328613" y="919163"/>
            <a:ext cx="88011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bg-BG" sz="2000" smtClean="0">
                <a:effectLst/>
                <a:latin typeface="Cambria" pitchFamily="18" charset="0"/>
              </a:rPr>
              <a:t> </a:t>
            </a:r>
            <a:endParaRPr lang="bg-BG" sz="2000" smtClean="0">
              <a:effectLst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066800" y="1555750"/>
            <a:ext cx="2725738" cy="286385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bg-BG" sz="2400" b="1" smtClean="0">
                <a:solidFill>
                  <a:srgbClr val="6E2619"/>
                </a:solidFill>
                <a:latin typeface="Book Antiqua" pitchFamily="18" charset="0"/>
              </a:rPr>
              <a:t>Дневен център за възрастни хора с увреждания-</a:t>
            </a:r>
            <a:r>
              <a:rPr lang="en-US" sz="2400" b="1" smtClean="0">
                <a:solidFill>
                  <a:srgbClr val="6E2619"/>
                </a:solidFill>
                <a:latin typeface="Book Antiqua" pitchFamily="18" charset="0"/>
              </a:rPr>
              <a:t> </a:t>
            </a:r>
            <a:endParaRPr lang="bg-BG" sz="2400" b="1" smtClean="0">
              <a:solidFill>
                <a:srgbClr val="6E2619"/>
              </a:solidFill>
              <a:latin typeface="Book Antiqua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bg-BG" sz="2400" b="1" smtClean="0">
                <a:solidFill>
                  <a:srgbClr val="6E2619"/>
                </a:solidFill>
                <a:latin typeface="Book Antiqua" pitchFamily="18" charset="0"/>
              </a:rPr>
              <a:t>с. Вонеща вода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bg-BG" b="1" smtClean="0">
              <a:solidFill>
                <a:srgbClr val="6E2619"/>
              </a:solidFill>
              <a:latin typeface="Book Antiqua" pitchFamily="18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4821238"/>
            <a:ext cx="2743200" cy="9620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buFont typeface="Wingdings 3"/>
              <a:buNone/>
              <a:defRPr/>
            </a:pPr>
            <a:endParaRPr lang="bg-BG" sz="3200" b="1" dirty="0" smtClean="0">
              <a:latin typeface="Book Antiqua" pitchFamily="18" charset="0"/>
            </a:endParaRPr>
          </a:p>
          <a:p>
            <a:pPr marL="0" indent="0" fontAlgn="auto">
              <a:buClr>
                <a:srgbClr val="AD0101"/>
              </a:buClr>
              <a:buFont typeface="Wingdings 3"/>
              <a:buNone/>
              <a:defRPr/>
            </a:pPr>
            <a:endParaRPr lang="bg-BG" sz="1900" dirty="0" smtClean="0">
              <a:solidFill>
                <a:srgbClr val="303030"/>
              </a:solidFill>
              <a:latin typeface="Book Antiqua" pitchFamily="18" charset="0"/>
            </a:endParaRPr>
          </a:p>
          <a:p>
            <a:pPr marL="0" indent="0" fontAlgn="auto">
              <a:buClr>
                <a:srgbClr val="AD0101"/>
              </a:buClr>
              <a:buFont typeface="Wingdings 3"/>
              <a:buNone/>
              <a:defRPr/>
            </a:pPr>
            <a:endParaRPr lang="bg-BG" sz="6400" dirty="0" smtClean="0">
              <a:solidFill>
                <a:srgbClr val="303030"/>
              </a:solidFill>
              <a:latin typeface="Book Antiqua" pitchFamily="18" charset="0"/>
            </a:endParaRPr>
          </a:p>
          <a:p>
            <a:pPr marL="0" indent="0" fontAlgn="auto">
              <a:buClr>
                <a:srgbClr val="AD0101"/>
              </a:buClr>
              <a:buFont typeface="Wingdings 3"/>
              <a:buNone/>
              <a:defRPr/>
            </a:pPr>
            <a:r>
              <a:rPr lang="bg-BG" sz="64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29 април </a:t>
            </a:r>
            <a:r>
              <a:rPr lang="it-IT" sz="64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201</a:t>
            </a:r>
            <a:r>
              <a:rPr lang="bg-BG" sz="64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4</a:t>
            </a:r>
            <a:endParaRPr lang="it-IT" sz="6400" b="1" dirty="0" smtClean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  <a:p>
            <a:pPr marL="0" indent="0" fontAlgn="auto">
              <a:buClr>
                <a:srgbClr val="AD0101"/>
              </a:buClr>
              <a:buFont typeface="Wingdings 3"/>
              <a:buNone/>
              <a:defRPr/>
            </a:pPr>
            <a:r>
              <a:rPr lang="bg-BG" sz="64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Велико Търново</a:t>
            </a:r>
            <a:endParaRPr lang="it-IT" sz="6400" b="1" dirty="0" smtClean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  <a:p>
            <a:pPr marL="0" indent="0" fontAlgn="auto">
              <a:buFont typeface="Wingdings 3"/>
              <a:buNone/>
              <a:defRPr/>
            </a:pPr>
            <a:endParaRPr lang="bg-BG" sz="3200" b="1" dirty="0" smtClean="0">
              <a:latin typeface="Book Antiqua" pitchFamily="18" charset="0"/>
            </a:endParaRP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600200"/>
            <a:ext cx="49180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>
          <a:xfrm>
            <a:off x="1143000" y="1371600"/>
            <a:ext cx="7924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solidFill>
                  <a:srgbClr val="39302B"/>
                </a:solidFill>
                <a:latin typeface="Book Antiqua" pitchFamily="18" charset="0"/>
              </a:rPr>
              <a:t>разширяване на социалната услуга, предоставяна от страна на Фондация „Милениум”, чрез създаване на функциониращо социално предприятие, наречено «Ателие за пачуърк»;</a:t>
            </a:r>
            <a:br>
              <a:rPr lang="ru-RU" sz="2000" smtClean="0">
                <a:solidFill>
                  <a:srgbClr val="39302B"/>
                </a:solidFill>
                <a:latin typeface="Book Antiqua" pitchFamily="18" charset="0"/>
              </a:rPr>
            </a:br>
            <a:endParaRPr lang="ru-RU" sz="2000" smtClean="0">
              <a:solidFill>
                <a:srgbClr val="39302B"/>
              </a:solidFill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solidFill>
                  <a:srgbClr val="39302B"/>
                </a:solidFill>
                <a:latin typeface="Book Antiqua" pitchFamily="18" charset="0"/>
              </a:rPr>
              <a:t>Проведени мотивационни курсове;</a:t>
            </a:r>
            <a:br>
              <a:rPr lang="ru-RU" sz="2000" smtClean="0">
                <a:solidFill>
                  <a:srgbClr val="39302B"/>
                </a:solidFill>
                <a:latin typeface="Book Antiqua" pitchFamily="18" charset="0"/>
              </a:rPr>
            </a:br>
            <a:endParaRPr lang="ru-RU" sz="2000" smtClean="0">
              <a:solidFill>
                <a:srgbClr val="39302B"/>
              </a:solidFill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solidFill>
                  <a:srgbClr val="39302B"/>
                </a:solidFill>
                <a:latin typeface="Book Antiqua" pitchFamily="18" charset="0"/>
              </a:rPr>
              <a:t>курсове за обучение за придобиване на професионална квалификация специалност „Шивач”;</a:t>
            </a:r>
            <a:br>
              <a:rPr lang="ru-RU" sz="2000" smtClean="0">
                <a:solidFill>
                  <a:srgbClr val="39302B"/>
                </a:solidFill>
                <a:latin typeface="Book Antiqua" pitchFamily="18" charset="0"/>
              </a:rPr>
            </a:br>
            <a:endParaRPr lang="ru-RU" sz="2000" smtClean="0">
              <a:solidFill>
                <a:srgbClr val="39302B"/>
              </a:solidFill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solidFill>
                  <a:srgbClr val="39302B"/>
                </a:solidFill>
                <a:latin typeface="Book Antiqua" pitchFamily="18" charset="0"/>
              </a:rPr>
              <a:t>закупено  специализирано шивашко оборудване, с цел адаптирането и оборудването на работни места за лицата с увреждания;</a:t>
            </a:r>
            <a:br>
              <a:rPr lang="ru-RU" sz="2000" smtClean="0">
                <a:solidFill>
                  <a:srgbClr val="39302B"/>
                </a:solidFill>
                <a:latin typeface="Book Antiqua" pitchFamily="18" charset="0"/>
              </a:rPr>
            </a:br>
            <a:endParaRPr lang="ru-RU" sz="2000" smtClean="0">
              <a:solidFill>
                <a:srgbClr val="39302B"/>
              </a:solidFill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solidFill>
                  <a:srgbClr val="39302B"/>
                </a:solidFill>
                <a:latin typeface="Book Antiqua" pitchFamily="18" charset="0"/>
              </a:rPr>
              <a:t>защитена заетост под формата на трудова терапия за  лица в неравностойно положение – лица с трайни физически увреждания в «Ателие за пачуърк».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bg-BG" sz="2000" b="1" smtClean="0">
                <a:solidFill>
                  <a:srgbClr val="5A4830"/>
                </a:solidFill>
                <a:effectLst/>
                <a:latin typeface="Book Antiqua" pitchFamily="18" charset="0"/>
              </a:rPr>
              <a:t>Ателие за пачуърк- дейности при създаването 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Защитена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заетост под формата на трудова терапия</a:t>
            </a:r>
            <a:endParaRPr lang="bg-BG" sz="2000" dirty="0">
              <a:solidFill>
                <a:schemeClr val="tx2">
                  <a:satMod val="13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662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5525" y="831850"/>
            <a:ext cx="3868738" cy="2901950"/>
          </a:xfrm>
        </p:spPr>
      </p:pic>
      <p:pic>
        <p:nvPicPr>
          <p:cNvPr id="2662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0150" y="838200"/>
            <a:ext cx="3981450" cy="2871788"/>
          </a:xfrm>
        </p:spPr>
      </p:pic>
      <p:pic>
        <p:nvPicPr>
          <p:cNvPr id="2662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063" y="3810000"/>
            <a:ext cx="39195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1263" y="3810000"/>
            <a:ext cx="404653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bg-BG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Продукти  на социалното предприятие </a:t>
            </a:r>
            <a:r>
              <a:rPr lang="bg-BG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bg-BG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bg-BG" sz="2000" smtClean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7315200" cy="4664075"/>
          </a:xfrm>
        </p:spPr>
        <p:txBody>
          <a:bodyPr/>
          <a:lstStyle/>
          <a:p>
            <a:pPr marL="109538" indent="0" algn="just" eaLnBrk="1" hangingPunct="1">
              <a:buFont typeface="Wingdings 2" pitchFamily="18" charset="2"/>
              <a:buNone/>
            </a:pPr>
            <a:endParaRPr lang="ru-RU" sz="2400" smtClean="0">
              <a:solidFill>
                <a:srgbClr val="6E2619"/>
              </a:solidFill>
            </a:endParaRPr>
          </a:p>
          <a:p>
            <a:pPr marL="109538" indent="0" algn="just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6E2619"/>
                </a:solidFill>
                <a:latin typeface="Book Antiqua" pitchFamily="18" charset="0"/>
              </a:rPr>
              <a:t>Изработка на текстилни изделия - тематични сувенири  от плат / коледни, великденски, пролетни и др</a:t>
            </a:r>
            <a:r>
              <a:rPr lang="ru-RU" sz="2400" smtClean="0">
                <a:solidFill>
                  <a:srgbClr val="6E2619"/>
                </a:solidFill>
                <a:latin typeface="Arial" charset="0"/>
              </a:rPr>
              <a:t>.</a:t>
            </a:r>
            <a:r>
              <a:rPr lang="ru-RU" sz="2400" smtClean="0">
                <a:solidFill>
                  <a:srgbClr val="6E2619"/>
                </a:solidFill>
                <a:latin typeface="Book Antiqua" pitchFamily="18" charset="0"/>
              </a:rPr>
              <a:t>/</a:t>
            </a:r>
            <a:r>
              <a:rPr lang="bg-BG" sz="2400" smtClean="0">
                <a:solidFill>
                  <a:srgbClr val="6E2619"/>
                </a:solidFill>
                <a:latin typeface="Arial" charset="0"/>
              </a:rPr>
              <a:t>;</a:t>
            </a:r>
            <a:r>
              <a:rPr lang="ru-RU" sz="2400" smtClean="0">
                <a:solidFill>
                  <a:srgbClr val="6E2619"/>
                </a:solidFill>
                <a:latin typeface="Book Antiqua" pitchFamily="18" charset="0"/>
              </a:rPr>
              <a:t> покривки за маса</a:t>
            </a:r>
            <a:r>
              <a:rPr lang="ru-RU" sz="2400" smtClean="0">
                <a:solidFill>
                  <a:srgbClr val="6E2619"/>
                </a:solidFill>
                <a:latin typeface="Arial" charset="0"/>
              </a:rPr>
              <a:t>;</a:t>
            </a:r>
            <a:r>
              <a:rPr lang="ru-RU" sz="2400" smtClean="0">
                <a:solidFill>
                  <a:srgbClr val="6E2619"/>
                </a:solidFill>
                <a:latin typeface="Book Antiqua" pitchFamily="18" charset="0"/>
              </a:rPr>
              <a:t> спално бельо – чаршафи комплект, шалтета</a:t>
            </a:r>
            <a:r>
              <a:rPr lang="ru-RU" sz="2400" smtClean="0">
                <a:solidFill>
                  <a:srgbClr val="6E2619"/>
                </a:solidFill>
                <a:latin typeface="Arial" charset="0"/>
              </a:rPr>
              <a:t>;</a:t>
            </a:r>
            <a:r>
              <a:rPr lang="ru-RU" sz="2400" smtClean="0">
                <a:solidFill>
                  <a:srgbClr val="6E2619"/>
                </a:solidFill>
                <a:latin typeface="Book Antiqua" pitchFamily="18" charset="0"/>
              </a:rPr>
              <a:t> чанти</a:t>
            </a:r>
            <a:r>
              <a:rPr lang="ru-RU" sz="2400" smtClean="0">
                <a:solidFill>
                  <a:srgbClr val="6E2619"/>
                </a:solidFill>
                <a:latin typeface="Arial" charset="0"/>
              </a:rPr>
              <a:t>,</a:t>
            </a:r>
            <a:r>
              <a:rPr lang="ru-RU" sz="2400" smtClean="0">
                <a:solidFill>
                  <a:srgbClr val="6E2619"/>
                </a:solidFill>
                <a:latin typeface="Book Antiqua" pitchFamily="18" charset="0"/>
              </a:rPr>
              <a:t> торбички</a:t>
            </a:r>
            <a:r>
              <a:rPr lang="ru-RU" sz="2400" smtClean="0">
                <a:solidFill>
                  <a:srgbClr val="6E2619"/>
                </a:solidFill>
                <a:latin typeface="Arial" charset="0"/>
              </a:rPr>
              <a:t>;</a:t>
            </a:r>
            <a:r>
              <a:rPr lang="ru-RU" sz="2400" smtClean="0">
                <a:solidFill>
                  <a:srgbClr val="6E2619"/>
                </a:solidFill>
                <a:latin typeface="Book Antiqua" pitchFamily="18" charset="0"/>
              </a:rPr>
              <a:t> калъфи от плат за книги, лаптопи</a:t>
            </a:r>
            <a:r>
              <a:rPr lang="ru-RU" sz="2400" smtClean="0">
                <a:solidFill>
                  <a:srgbClr val="6E2619"/>
                </a:solidFill>
                <a:latin typeface="Arial" charset="0"/>
              </a:rPr>
              <a:t>;</a:t>
            </a:r>
            <a:r>
              <a:rPr lang="ru-RU" sz="2400" smtClean="0">
                <a:solidFill>
                  <a:srgbClr val="6E2619"/>
                </a:solidFill>
                <a:latin typeface="Book Antiqua" pitchFamily="18" charset="0"/>
              </a:rPr>
              <a:t> детски килимчета за игра,</a:t>
            </a:r>
            <a:r>
              <a:rPr lang="ru-RU" sz="2400" smtClean="0">
                <a:solidFill>
                  <a:srgbClr val="6E2619"/>
                </a:solidFill>
                <a:latin typeface="Arial" charset="0"/>
              </a:rPr>
              <a:t> </a:t>
            </a:r>
            <a:r>
              <a:rPr lang="ru-RU" sz="2400" smtClean="0">
                <a:solidFill>
                  <a:srgbClr val="6E2619"/>
                </a:solidFill>
                <a:latin typeface="Book Antiqua" pitchFamily="18" charset="0"/>
              </a:rPr>
              <a:t>детски играчки</a:t>
            </a:r>
            <a:r>
              <a:rPr lang="ru-RU" sz="2400" smtClean="0">
                <a:solidFill>
                  <a:srgbClr val="6E2619"/>
                </a:solidFill>
                <a:latin typeface="Arial" charset="0"/>
              </a:rPr>
              <a:t>;</a:t>
            </a:r>
            <a:r>
              <a:rPr lang="ru-RU" sz="2400" smtClean="0">
                <a:solidFill>
                  <a:srgbClr val="6E2619"/>
                </a:solidFill>
                <a:latin typeface="Book Antiqua" pitchFamily="18" charset="0"/>
              </a:rPr>
              <a:t> възглавници,  и др</a:t>
            </a:r>
            <a:r>
              <a:rPr lang="ru-RU" sz="2400" i="1" smtClean="0">
                <a:latin typeface="Book Antiqua" pitchFamily="18" charset="0"/>
              </a:rPr>
              <a:t>.</a:t>
            </a:r>
            <a:endParaRPr lang="bg-BG" sz="2400" b="1" smtClean="0">
              <a:solidFill>
                <a:srgbClr val="5A4830"/>
              </a:solidFill>
              <a:latin typeface="Book Antiqua" pitchFamily="18" charset="0"/>
            </a:endParaRPr>
          </a:p>
          <a:p>
            <a:pPr marL="109538" indent="0" eaLnBrk="1" hangingPunct="1">
              <a:buFont typeface="Wingdings 2" pitchFamily="18" charset="2"/>
              <a:buNone/>
            </a:pPr>
            <a:endParaRPr lang="bg-BG" sz="240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152400"/>
            <a:ext cx="7497763" cy="6397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bg-BG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Продукти  на социалното предприятие </a:t>
            </a:r>
            <a:r>
              <a:rPr lang="bg-BG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bg-BG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bg-BG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7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990600"/>
            <a:ext cx="3657600" cy="2743200"/>
          </a:xfrm>
        </p:spPr>
      </p:pic>
      <p:pic>
        <p:nvPicPr>
          <p:cNvPr id="2867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066800"/>
            <a:ext cx="3657600" cy="2743200"/>
          </a:xfrm>
        </p:spPr>
      </p:pic>
      <p:pic>
        <p:nvPicPr>
          <p:cNvPr id="2867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86200"/>
            <a:ext cx="41195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dirty="0" smtClean="0">
                <a:solidFill>
                  <a:schemeClr val="tx2">
                    <a:satMod val="130000"/>
                  </a:schemeClr>
                </a:solidFill>
                <a:latin typeface="Book Antiqua" panose="02040602050305030304" pitchFamily="18" charset="0"/>
              </a:rPr>
              <a:t>Продукти на социалното предприятие</a:t>
            </a:r>
            <a:endParaRPr lang="bg-BG" sz="2000" dirty="0">
              <a:solidFill>
                <a:schemeClr val="tx2">
                  <a:satMod val="13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969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066800"/>
            <a:ext cx="3657600" cy="2743200"/>
          </a:xfrm>
        </p:spPr>
      </p:pic>
      <p:pic>
        <p:nvPicPr>
          <p:cNvPr id="2969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066800"/>
            <a:ext cx="3657600" cy="2743200"/>
          </a:xfrm>
        </p:spPr>
      </p:pic>
      <p:pic>
        <p:nvPicPr>
          <p:cNvPr id="29700" name="Content Placeholder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56225" y="1447800"/>
            <a:ext cx="3498850" cy="4664075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dirty="0" smtClean="0">
                <a:solidFill>
                  <a:schemeClr val="tx2">
                    <a:satMod val="130000"/>
                  </a:schemeClr>
                </a:solidFill>
                <a:latin typeface="Book Antiqua" panose="02040602050305030304" pitchFamily="18" charset="0"/>
              </a:rPr>
              <a:t>Продукти на социалното предприятие</a:t>
            </a:r>
            <a:endParaRPr lang="bg-BG" sz="2000" dirty="0">
              <a:solidFill>
                <a:schemeClr val="tx2">
                  <a:satMod val="13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0723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00" y="914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Content Placeholder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5100" y="38814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dirty="0">
                <a:solidFill>
                  <a:schemeClr val="tx2">
                    <a:satMod val="130000"/>
                  </a:schemeClr>
                </a:solidFill>
                <a:latin typeface="Book Antiqua" panose="02040602050305030304" pitchFamily="18" charset="0"/>
              </a:rPr>
              <a:t>Продукти на социалното предприятие</a:t>
            </a:r>
            <a:endParaRPr lang="bg-BG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838200"/>
            <a:ext cx="3657600" cy="2743200"/>
          </a:xfrm>
        </p:spPr>
      </p:pic>
      <p:pic>
        <p:nvPicPr>
          <p:cNvPr id="3174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838200"/>
            <a:ext cx="3657600" cy="2743200"/>
          </a:xfrm>
        </p:spPr>
      </p:pic>
      <p:pic>
        <p:nvPicPr>
          <p:cNvPr id="31748" name="Content Placeholder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733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Content Placeholder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733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7254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109538" eaLnBrk="1" hangingPunct="1">
              <a:defRPr/>
            </a:pPr>
            <a:r>
              <a:rPr lang="bg-BG" sz="1400" smtClean="0">
                <a:solidFill>
                  <a:srgbClr val="29293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bg-BG" sz="1400" smtClean="0">
                <a:solidFill>
                  <a:srgbClr val="29293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g-BG" sz="2400" b="1" smtClean="0">
                <a:solidFill>
                  <a:srgbClr val="2A520C"/>
                </a:solidFill>
                <a:effectLst/>
                <a:latin typeface="Book Antiqua" pitchFamily="18" charset="0"/>
              </a:rPr>
              <a:t>Фондация „Милениум“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1136650" y="1219200"/>
            <a:ext cx="7620000" cy="2405063"/>
          </a:xfrm>
        </p:spPr>
        <p:txBody>
          <a:bodyPr/>
          <a:lstStyle/>
          <a:p>
            <a:pPr marL="109538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bg-BG" sz="800" smtClean="0"/>
              <a:t> </a:t>
            </a:r>
            <a:endParaRPr lang="bg-BG" sz="2000" smtClean="0">
              <a:latin typeface="Book Antiqua" pitchFamily="18" charset="0"/>
            </a:endParaRPr>
          </a:p>
          <a:p>
            <a:pPr marL="109538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bg-BG" sz="2000" smtClean="0">
              <a:latin typeface="Book Antiqua" pitchFamily="18" charset="0"/>
            </a:endParaRPr>
          </a:p>
          <a:p>
            <a:pPr marL="109538" indent="0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bg-BG" sz="2000" smtClean="0">
                <a:solidFill>
                  <a:srgbClr val="A53926"/>
                </a:solidFill>
                <a:latin typeface="Book Antiqua" pitchFamily="18" charset="0"/>
              </a:rPr>
              <a:t>неправителствена организация, регистрирана в обществена полза през 2000 г. </a:t>
            </a:r>
            <a:endParaRPr lang="en-US" sz="2000" smtClean="0">
              <a:solidFill>
                <a:srgbClr val="A53926"/>
              </a:solidFill>
              <a:latin typeface="Book Antiqua" pitchFamily="18" charset="0"/>
            </a:endParaRPr>
          </a:p>
          <a:p>
            <a:pPr marL="109538" indent="0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000" smtClean="0">
              <a:solidFill>
                <a:srgbClr val="A53926"/>
              </a:solidFill>
              <a:latin typeface="Book Antiqua" pitchFamily="18" charset="0"/>
            </a:endParaRPr>
          </a:p>
          <a:p>
            <a:pPr marL="109538" indent="0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bg-BG" sz="2000" smtClean="0">
                <a:solidFill>
                  <a:srgbClr val="A53926"/>
                </a:solidFill>
                <a:latin typeface="Book Antiqua" pitchFamily="18" charset="0"/>
              </a:rPr>
              <a:t>доставчик е на социални услуги от 2008 г.</a:t>
            </a:r>
            <a:r>
              <a:rPr lang="en-US" sz="2000" smtClean="0">
                <a:solidFill>
                  <a:srgbClr val="A53926"/>
                </a:solidFill>
                <a:latin typeface="Book Antiqua" pitchFamily="18" charset="0"/>
              </a:rPr>
              <a:t>-</a:t>
            </a:r>
            <a:r>
              <a:rPr lang="bg-BG" sz="2000" smtClean="0">
                <a:solidFill>
                  <a:srgbClr val="A53926"/>
                </a:solidFill>
                <a:latin typeface="Book Antiqua" pitchFamily="18" charset="0"/>
              </a:rPr>
              <a:t>Дневен център за възрастни хора с увреждания</a:t>
            </a:r>
            <a:r>
              <a:rPr lang="en-US" sz="2000" smtClean="0">
                <a:solidFill>
                  <a:srgbClr val="A53926"/>
                </a:solidFill>
                <a:latin typeface="Book Antiqua" pitchFamily="18" charset="0"/>
              </a:rPr>
              <a:t> </a:t>
            </a:r>
            <a:r>
              <a:rPr lang="bg-BG" sz="2000" smtClean="0">
                <a:solidFill>
                  <a:srgbClr val="A53926"/>
                </a:solidFill>
                <a:latin typeface="Book Antiqua" pitchFamily="18" charset="0"/>
              </a:rPr>
              <a:t>създаден по програма ФАР</a:t>
            </a:r>
          </a:p>
          <a:p>
            <a:pPr marL="109538" indent="0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bg-BG" sz="800" smtClean="0">
              <a:solidFill>
                <a:srgbClr val="A53926"/>
              </a:solidFill>
            </a:endParaRPr>
          </a:p>
          <a:p>
            <a:pPr marL="109538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bg-BG" sz="800" b="1" smtClean="0"/>
              <a:t> </a:t>
            </a:r>
            <a:endParaRPr lang="bg-BG" sz="800" smtClean="0"/>
          </a:p>
          <a:p>
            <a:pPr marL="109538" indent="0" eaLnBrk="1" hangingPunct="1">
              <a:lnSpc>
                <a:spcPct val="80000"/>
              </a:lnSpc>
            </a:pPr>
            <a:endParaRPr lang="bg-BG" sz="800" smtClean="0"/>
          </a:p>
        </p:txBody>
      </p:sp>
      <p:sp>
        <p:nvSpPr>
          <p:cNvPr id="4" name="Rectangle 3"/>
          <p:cNvSpPr/>
          <p:nvPr/>
        </p:nvSpPr>
        <p:spPr>
          <a:xfrm>
            <a:off x="1600200" y="4237672"/>
            <a:ext cx="6781800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0972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800" b="1" dirty="0">
                <a:latin typeface="Book Antiqua" panose="02040602050305030304" pitchFamily="18" charset="0"/>
              </a:rPr>
              <a:t>Мисия: </a:t>
            </a:r>
            <a:endParaRPr lang="en-US" sz="1800" b="1" dirty="0">
              <a:latin typeface="Book Antiqua" panose="02040602050305030304" pitchFamily="18" charset="0"/>
            </a:endParaRPr>
          </a:p>
          <a:p>
            <a:pPr marL="10972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latin typeface="Book Antiqua" panose="02040602050305030304" pitchFamily="18" charset="0"/>
            </a:endParaRPr>
          </a:p>
          <a:p>
            <a:pPr marL="10972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800" b="1" dirty="0">
                <a:latin typeface="Book Antiqua" panose="02040602050305030304" pitchFamily="18" charset="0"/>
              </a:rPr>
              <a:t>да разширим възможностите на хората с увреждания, като една от основните рискови групи, да водят самостоятелен начин на живот.</a:t>
            </a:r>
            <a:endParaRPr lang="bg-BG" sz="1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143000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bg-BG" sz="2000" b="1" smtClean="0">
                <a:solidFill>
                  <a:schemeClr val="tx2"/>
                </a:solidFill>
                <a:effectLst/>
                <a:latin typeface="Book Antiqua" pitchFamily="18" charset="0"/>
              </a:rPr>
              <a:t>Дневен център за възрастни хора </a:t>
            </a:r>
            <a:r>
              <a:rPr lang="bg-BG" sz="2000" b="1" smtClean="0">
                <a:solidFill>
                  <a:schemeClr val="tx2"/>
                </a:solidFill>
                <a:effectLst/>
                <a:latin typeface="Arial" charset="0"/>
              </a:rPr>
              <a:t>с</a:t>
            </a:r>
            <a:r>
              <a:rPr lang="bg-BG" sz="2000" b="1" smtClean="0">
                <a:solidFill>
                  <a:schemeClr val="tx2"/>
                </a:solidFill>
                <a:effectLst/>
                <a:latin typeface="Book Antiqua" pitchFamily="18" charset="0"/>
              </a:rPr>
              <a:t> увреждания-</a:t>
            </a:r>
            <a:br>
              <a:rPr lang="bg-BG" sz="2000" b="1" smtClean="0">
                <a:solidFill>
                  <a:schemeClr val="tx2"/>
                </a:solidFill>
                <a:effectLst/>
                <a:latin typeface="Book Antiqua" pitchFamily="18" charset="0"/>
              </a:rPr>
            </a:br>
            <a:r>
              <a:rPr lang="bg-BG" sz="2000" b="1" smtClean="0">
                <a:solidFill>
                  <a:schemeClr val="tx2"/>
                </a:solidFill>
                <a:effectLst/>
                <a:latin typeface="Book Antiqua" pitchFamily="18" charset="0"/>
              </a:rPr>
              <a:t>с. Вонеща вода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1066800" y="1447800"/>
            <a:ext cx="8001000" cy="5029200"/>
          </a:xfrm>
        </p:spPr>
        <p:txBody>
          <a:bodyPr/>
          <a:lstStyle/>
          <a:p>
            <a:pPr marL="452438" indent="-342900" eaLnBrk="1" hangingPunct="1">
              <a:buFont typeface="Wingdings" pitchFamily="2" charset="2"/>
              <a:buChar char="ü"/>
            </a:pPr>
            <a:r>
              <a:rPr lang="bg-BG" sz="2000" smtClean="0">
                <a:solidFill>
                  <a:srgbClr val="39302B"/>
                </a:solidFill>
                <a:latin typeface="Book Antiqua" pitchFamily="18" charset="0"/>
              </a:rPr>
              <a:t>Делегирана дейност към Община Велико Търново от  м.Септември 2010 година с капацитет 25 места</a:t>
            </a:r>
          </a:p>
          <a:p>
            <a:pPr marL="452438" indent="-342900" eaLnBrk="1" hangingPunct="1">
              <a:buFont typeface="Wingdings 2" pitchFamily="18" charset="2"/>
              <a:buNone/>
            </a:pPr>
            <a:endParaRPr lang="bg-BG" sz="200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452438" indent="-342900" eaLnBrk="1" hangingPunct="1">
              <a:buFont typeface="Wingdings" pitchFamily="2" charset="2"/>
              <a:buChar char="ü"/>
            </a:pPr>
            <a:r>
              <a:rPr lang="bg-BG" sz="2000" smtClean="0">
                <a:solidFill>
                  <a:srgbClr val="39302B"/>
                </a:solidFill>
                <a:latin typeface="Book Antiqua" pitchFamily="18" charset="0"/>
              </a:rPr>
              <a:t>Потребители</a:t>
            </a:r>
            <a:r>
              <a:rPr lang="en-US" sz="2000" smtClean="0">
                <a:solidFill>
                  <a:srgbClr val="39302B"/>
                </a:solidFill>
                <a:latin typeface="Book Antiqua" pitchFamily="18" charset="0"/>
              </a:rPr>
              <a:t>: </a:t>
            </a:r>
            <a:r>
              <a:rPr lang="en-US" sz="2000" smtClean="0">
                <a:solidFill>
                  <a:srgbClr val="5A4830"/>
                </a:solidFill>
                <a:latin typeface="Book Antiqua" pitchFamily="18" charset="0"/>
              </a:rPr>
              <a:t>25 </a:t>
            </a:r>
            <a:r>
              <a:rPr lang="bg-BG" sz="2000" smtClean="0">
                <a:solidFill>
                  <a:srgbClr val="39302B"/>
                </a:solidFill>
                <a:latin typeface="Book Antiqua" pitchFamily="18" charset="0"/>
              </a:rPr>
              <a:t>възрастни с увреждания </a:t>
            </a:r>
            <a:r>
              <a:rPr lang="ru-RU" sz="2000" smtClean="0">
                <a:solidFill>
                  <a:srgbClr val="39302B"/>
                </a:solidFill>
                <a:latin typeface="Book Antiqua" pitchFamily="18" charset="0"/>
              </a:rPr>
              <a:t>от  гр.В.Търново, гр.Дебелец, гр.Килифарево и с.Вонеща вода.</a:t>
            </a:r>
            <a:endParaRPr lang="bg-BG" sz="2000" smtClean="0">
              <a:solidFill>
                <a:srgbClr val="39302B"/>
              </a:solidFill>
              <a:latin typeface="Book Antiqua" pitchFamily="18" charset="0"/>
            </a:endParaRPr>
          </a:p>
          <a:p>
            <a:pPr marL="452438" indent="-342900" eaLnBrk="1" hangingPunct="1">
              <a:buFont typeface="Wingdings 2" pitchFamily="18" charset="2"/>
              <a:buNone/>
            </a:pPr>
            <a:endParaRPr lang="bg-BG" sz="2000" smtClean="0">
              <a:solidFill>
                <a:srgbClr val="39302B"/>
              </a:solidFill>
              <a:latin typeface="Book Antiqua" pitchFamily="18" charset="0"/>
            </a:endParaRPr>
          </a:p>
          <a:p>
            <a:pPr marL="452438" indent="-342900" eaLnBrk="1" hangingPunct="1">
              <a:buFont typeface="Wingdings" pitchFamily="2" charset="2"/>
              <a:buChar char="ü"/>
            </a:pPr>
            <a:r>
              <a:rPr lang="bg-BG" sz="2000" smtClean="0">
                <a:solidFill>
                  <a:srgbClr val="39302B"/>
                </a:solidFill>
                <a:latin typeface="Book Antiqua" pitchFamily="18" charset="0"/>
              </a:rPr>
              <a:t>Персонал: </a:t>
            </a:r>
            <a:r>
              <a:rPr lang="ru-RU" sz="2000" smtClean="0">
                <a:latin typeface="Book Antiqua" pitchFamily="18" charset="0"/>
              </a:rPr>
              <a:t>8 лица: Директор, Специалист социални дейности,Мед.сестра, Рехабилитатор, Трудотерапевт,Домакин, Работник кухня и Хигиенист</a:t>
            </a:r>
            <a:endParaRPr lang="bg-BG" sz="2000" smtClean="0">
              <a:solidFill>
                <a:srgbClr val="39302B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bg-BG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Дневен център за възрастни хора с увреждания - услуги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Book Antiqua" pitchFamily="18" charset="0"/>
              </a:rPr>
              <a:t>здравни грижи и лечебна физкултура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Book Antiqua" pitchFamily="18" charset="0"/>
              </a:rPr>
              <a:t>образователни услуги, информация и социална рехабилитация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Book Antiqua" pitchFamily="18" charset="0"/>
              </a:rPr>
              <a:t>трудотерапия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Book Antiqua" pitchFamily="18" charset="0"/>
              </a:rPr>
              <a:t>психологическо консултиране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Book Antiqua" pitchFamily="18" charset="0"/>
              </a:rPr>
              <a:t>организация на свободното време и лични контакти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Book Antiqua" pitchFamily="18" charset="0"/>
              </a:rPr>
              <a:t>храна и организиран транспорт от В.Търново до Дневния център с.Вонеща вода и обратно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Book Antiqua" pitchFamily="18" charset="0"/>
              </a:rPr>
              <a:t>иновативна социална услуга СП „Ателие за пачуърк”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Book Antiqua" pitchFamily="18" charset="0"/>
              </a:rPr>
              <a:t>предоставяне на социална рехабилитация</a:t>
            </a:r>
            <a:r>
              <a:rPr lang="bg-BG" sz="2000" smtClean="0">
                <a:latin typeface="Arial" charset="0"/>
              </a:rPr>
              <a:t>, здравни грижи </a:t>
            </a:r>
            <a:r>
              <a:rPr lang="ru-RU" sz="2000" smtClean="0">
                <a:latin typeface="Book Antiqua" pitchFamily="18" charset="0"/>
              </a:rPr>
              <a:t>и психологическа помощ в домашни условия на живущите в с.Вонеща вода</a:t>
            </a:r>
            <a:endParaRPr lang="bg-BG" sz="200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2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5A48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Здравни грижи и лечебна физкултура</a:t>
            </a:r>
            <a:r>
              <a:rPr lang="ru-RU" sz="2000" smtClean="0">
                <a:solidFill>
                  <a:srgbClr val="5A48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endParaRPr lang="bg-BG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2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143000"/>
            <a:ext cx="3886200" cy="2743200"/>
          </a:xfrm>
        </p:spPr>
      </p:pic>
      <p:pic>
        <p:nvPicPr>
          <p:cNvPr id="2048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143000"/>
            <a:ext cx="3886200" cy="2743200"/>
          </a:xfrm>
        </p:spPr>
      </p:pic>
      <p:pic>
        <p:nvPicPr>
          <p:cNvPr id="20484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1113" y="3962400"/>
            <a:ext cx="3976687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Content Placeholder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962400"/>
            <a:ext cx="3978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5A48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Образователни услуги, информация и социална рехабилитация</a:t>
            </a:r>
            <a:r>
              <a:rPr lang="ru-RU" sz="4000" smtClean="0">
                <a:solidFill>
                  <a:srgbClr val="5A48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4000" smtClean="0">
                <a:solidFill>
                  <a:srgbClr val="5A48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bg-BG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971800"/>
            <a:ext cx="3657600" cy="2743200"/>
          </a:xfrm>
        </p:spPr>
      </p:pic>
      <p:pic>
        <p:nvPicPr>
          <p:cNvPr id="2150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9906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9350" cy="7921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5A48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Трудотерапия</a:t>
            </a:r>
            <a:r>
              <a:rPr lang="ru-RU" sz="2000" smtClean="0">
                <a:solidFill>
                  <a:srgbClr val="5A4830"/>
                </a:solidFill>
                <a:effectLst/>
                <a:latin typeface="Book Antiqua" pitchFamily="18" charset="0"/>
              </a:rPr>
              <a:t/>
            </a:r>
            <a:br>
              <a:rPr lang="ru-RU" sz="2000" smtClean="0">
                <a:solidFill>
                  <a:srgbClr val="5A4830"/>
                </a:solidFill>
                <a:effectLst/>
                <a:latin typeface="Book Antiqua" pitchFamily="18" charset="0"/>
              </a:rPr>
            </a:br>
            <a:endParaRPr lang="bg-BG" sz="2000" smtClean="0">
              <a:effectLst/>
            </a:endParaRPr>
          </a:p>
        </p:txBody>
      </p:sp>
      <p:pic>
        <p:nvPicPr>
          <p:cNvPr id="2253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5100" y="3124200"/>
            <a:ext cx="3657600" cy="2743200"/>
          </a:xfrm>
        </p:spPr>
      </p:pic>
      <p:pic>
        <p:nvPicPr>
          <p:cNvPr id="22531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76850" y="9906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9350" cy="8683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5A48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Организация на свободното време и лични контакти</a:t>
            </a:r>
            <a:r>
              <a:rPr lang="ru-RU" sz="2000" smtClean="0">
                <a:solidFill>
                  <a:srgbClr val="5A48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2000" smtClean="0">
                <a:solidFill>
                  <a:srgbClr val="5A483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bg-BG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5100" y="3200400"/>
            <a:ext cx="3657600" cy="2743200"/>
          </a:xfrm>
        </p:spPr>
      </p:pic>
      <p:pic>
        <p:nvPicPr>
          <p:cNvPr id="2355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12954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bg-BG" sz="2400" b="1" smtClean="0">
                <a:solidFill>
                  <a:srgbClr val="5A4830"/>
                </a:solidFill>
                <a:effectLst/>
                <a:latin typeface="Book Antiqua" pitchFamily="18" charset="0"/>
              </a:rPr>
              <a:t>Ателие за пачуърк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1066800" y="1371600"/>
            <a:ext cx="800100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b="1" smtClean="0"/>
              <a:t>Визия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bg-BG" smtClean="0"/>
          </a:p>
          <a:p>
            <a:pPr marL="80963" indent="0" algn="just" eaLnBrk="1" hangingPunct="1">
              <a:buFont typeface="Wingdings 2" pitchFamily="18" charset="2"/>
              <a:buNone/>
            </a:pPr>
            <a:r>
              <a:rPr lang="bg-BG" sz="2800" u="sng" smtClean="0">
                <a:solidFill>
                  <a:srgbClr val="6E2619"/>
                </a:solidFill>
                <a:latin typeface="Book Antiqua" pitchFamily="18" charset="0"/>
              </a:rPr>
              <a:t>Иновативен елемент </a:t>
            </a:r>
            <a:r>
              <a:rPr lang="bg-BG" sz="2800" b="1" smtClean="0">
                <a:solidFill>
                  <a:srgbClr val="6E2619"/>
                </a:solidFill>
                <a:latin typeface="Book Antiqua" pitchFamily="18" charset="0"/>
              </a:rPr>
              <a:t>- </a:t>
            </a:r>
            <a:r>
              <a:rPr lang="bg-BG" sz="2800" smtClean="0">
                <a:solidFill>
                  <a:srgbClr val="6E2619"/>
                </a:solidFill>
                <a:latin typeface="Book Antiqua" pitchFamily="18" charset="0"/>
              </a:rPr>
              <a:t>социална услуга към Дневния център- </a:t>
            </a:r>
            <a:r>
              <a:rPr lang="bg-BG" sz="2800" u="sng" smtClean="0">
                <a:solidFill>
                  <a:srgbClr val="6E2619"/>
                </a:solidFill>
                <a:latin typeface="Book Antiqua" pitchFamily="18" charset="0"/>
              </a:rPr>
              <a:t>социално предприятие</a:t>
            </a:r>
            <a:r>
              <a:rPr lang="bg-BG" sz="2800" smtClean="0">
                <a:solidFill>
                  <a:srgbClr val="6E2619"/>
                </a:solidFill>
                <a:latin typeface="Book Antiqua" pitchFamily="18" charset="0"/>
              </a:rPr>
              <a:t> , създадено с финансовата подкрепа на ОП ,,Развитие на човешките ресурси’’, съфинансирана от Европейския съюз чрез Европейския социален фонд</a:t>
            </a:r>
            <a:r>
              <a:rPr lang="bg-BG" b="1" smtClean="0">
                <a:solidFill>
                  <a:srgbClr val="6E2619"/>
                </a:solidFill>
                <a:latin typeface="Book Antiqua" pitchFamily="18" charset="0"/>
              </a:rPr>
              <a:t>. </a:t>
            </a:r>
          </a:p>
          <a:p>
            <a:pPr marL="80963" indent="0" algn="just" eaLnBrk="1" hangingPunct="1">
              <a:buFont typeface="Wingdings 2" pitchFamily="18" charset="2"/>
              <a:buNone/>
            </a:pPr>
            <a:endParaRPr lang="bg-BG" b="1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1634</TotalTime>
  <Words>373</Words>
  <Application>Microsoft Office PowerPoint</Application>
  <PresentationFormat>On-screen Show (4:3)</PresentationFormat>
  <Paragraphs>56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Gill Sans MT</vt:lpstr>
      <vt:lpstr>Wingdings 2</vt:lpstr>
      <vt:lpstr>Verdana</vt:lpstr>
      <vt:lpstr>Calibri</vt:lpstr>
      <vt:lpstr>Corbel</vt:lpstr>
      <vt:lpstr>Cambria</vt:lpstr>
      <vt:lpstr>Book Antiqua</vt:lpstr>
      <vt:lpstr>Wingdings 3</vt:lpstr>
      <vt:lpstr>Wingdings</vt:lpstr>
      <vt:lpstr>Solstice</vt:lpstr>
      <vt:lpstr>Solstice</vt:lpstr>
      <vt:lpstr>Solstice</vt:lpstr>
      <vt:lpstr>Solstice</vt:lpstr>
      <vt:lpstr>Solstice</vt:lpstr>
      <vt:lpstr>Solstice</vt:lpstr>
      <vt:lpstr>Solstice</vt:lpstr>
      <vt:lpstr> </vt:lpstr>
      <vt:lpstr> Фондация „Милениум“</vt:lpstr>
      <vt:lpstr>Дневен център за възрастни хора с увреждания- с. Вонеща вода</vt:lpstr>
      <vt:lpstr>Дневен център за възрастни хора с увреждания - услуги</vt:lpstr>
      <vt:lpstr>Здравни грижи и лечебна физкултура </vt:lpstr>
      <vt:lpstr>Образователни услуги, информация и социална рехабилитация </vt:lpstr>
      <vt:lpstr>Трудотерапия </vt:lpstr>
      <vt:lpstr>Организация на свободното време и лични контакти </vt:lpstr>
      <vt:lpstr>Ателие за пачуърк</vt:lpstr>
      <vt:lpstr>Ателие за пачуърк- дейности при създаването му</vt:lpstr>
      <vt:lpstr>Защитена заетост под формата на трудова терапия</vt:lpstr>
      <vt:lpstr>Продукти  на социалното предприятие  </vt:lpstr>
      <vt:lpstr>Продукти  на социалното предприятие  </vt:lpstr>
      <vt:lpstr>Продукти на социалното предприятие</vt:lpstr>
      <vt:lpstr>Продукти на социалното предприятие</vt:lpstr>
      <vt:lpstr>Продукти на социалното предприятие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BG051PO001-7.0.01-0053 Платформа „Социална икономика” - ефективен механизъм за подкрепа на социални предприятия в България Проектът се осъществява с финансовата подкрепа на Оперативна програма „Развитие на човешките ресурси”, съфинансирана от Европейския социален фонд на Европейския съюз Инвестира във вашето бъдеще!</dc:title>
  <dc:creator>К'во гледаш</dc:creator>
  <cp:lastModifiedBy>User</cp:lastModifiedBy>
  <cp:revision>155</cp:revision>
  <dcterms:created xsi:type="dcterms:W3CDTF">2006-08-16T00:00:00Z</dcterms:created>
  <dcterms:modified xsi:type="dcterms:W3CDTF">2014-04-28T19:21:49Z</dcterms:modified>
</cp:coreProperties>
</file>