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8" r:id="rId3"/>
    <p:sldId id="259" r:id="rId4"/>
    <p:sldId id="260" r:id="rId5"/>
    <p:sldId id="261" r:id="rId6"/>
    <p:sldId id="263" r:id="rId7"/>
    <p:sldId id="264" r:id="rId8"/>
    <p:sldId id="265" r:id="rId9"/>
    <p:sldId id="266" r:id="rId10"/>
    <p:sldId id="267" r:id="rId11"/>
    <p:sldId id="268" r:id="rId12"/>
  </p:sldIdLst>
  <p:sldSz cx="9144000" cy="6858000" type="screen4x3"/>
  <p:notesSz cx="6858000" cy="9947275"/>
  <p:defaultTextStyle>
    <a:defPPr>
      <a:defRPr lang="bg-B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1282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горния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9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bg-BG"/>
          </a:p>
        </p:txBody>
      </p:sp>
      <p:sp>
        <p:nvSpPr>
          <p:cNvPr id="3" name="Контейнер за 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99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F75F56-02D7-4E6E-894C-A46D5CC67462}" type="datetimeFigureOut">
              <a:rPr lang="bg-BG" smtClean="0"/>
              <a:t>31.7.2017 г.</a:t>
            </a:fld>
            <a:endParaRPr lang="bg-BG"/>
          </a:p>
        </p:txBody>
      </p:sp>
      <p:sp>
        <p:nvSpPr>
          <p:cNvPr id="4" name="Контейнер за долния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48185"/>
            <a:ext cx="2971800" cy="499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bg-BG"/>
          </a:p>
        </p:txBody>
      </p:sp>
      <p:sp>
        <p:nvSpPr>
          <p:cNvPr id="5" name="Контейнер за номер на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9448185"/>
            <a:ext cx="2971800" cy="499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DFCEC6-A372-4F4F-B52C-E4EAFD5DA237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50874364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bg-BG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223C34-E854-4662-A471-4D9E2393DC49}" type="datetimeFigureOut">
              <a:rPr lang="bg-BG" smtClean="0"/>
              <a:t>31.7.2017 г.</a:t>
            </a:fld>
            <a:endParaRPr lang="bg-BG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42975" y="746125"/>
            <a:ext cx="4972050" cy="3730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bg-BG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724956"/>
            <a:ext cx="5486400" cy="447627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8185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9448185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6E1A45-B079-4986-BEFB-17457D566B27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5402823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6E1A45-B079-4986-BEFB-17457D566B27}" type="slidenum">
              <a:rPr lang="bg-BG" smtClean="0"/>
              <a:t>11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5451355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Заглавен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bg-BG" smtClean="0"/>
              <a:t>Щракнете, за да редактирате стила на заглавието в образеца</a:t>
            </a:r>
            <a:endParaRPr lang="bg-BG"/>
          </a:p>
        </p:txBody>
      </p:sp>
      <p:sp>
        <p:nvSpPr>
          <p:cNvPr id="3" name="Подзаглавие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bg-BG" smtClean="0"/>
              <a:t>Щракнете, за да редактирате стила на подзаглавията в образеца</a:t>
            </a:r>
            <a:endParaRPr lang="bg-BG"/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CC536-4F3D-4E22-A9F1-A3C6D40310AC}" type="datetimeFigureOut">
              <a:rPr lang="bg-BG" smtClean="0"/>
              <a:t>31.7.2017 г.</a:t>
            </a:fld>
            <a:endParaRPr lang="bg-BG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F3F3C-A60D-426C-8F94-912700854F7B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лавие и вертикален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Щракнете, за да редактирате стила на заглавието в образеца</a:t>
            </a:r>
            <a:endParaRPr lang="bg-BG"/>
          </a:p>
        </p:txBody>
      </p:sp>
      <p:sp>
        <p:nvSpPr>
          <p:cNvPr id="3" name="Контейнер за вертикален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bg-BG" smtClean="0"/>
              <a:t>Щракн., за да ред. стил на загл. в обр.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bg-BG"/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CC536-4F3D-4E22-A9F1-A3C6D40310AC}" type="datetimeFigureOut">
              <a:rPr lang="bg-BG" smtClean="0"/>
              <a:t>31.7.2017 г.</a:t>
            </a:fld>
            <a:endParaRPr lang="bg-BG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F3F3C-A60D-426C-8F94-912700854F7B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но заглавие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но заглавие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bg-BG" smtClean="0"/>
              <a:t>Щракнете, за да редактирате стила на заглавието в образеца</a:t>
            </a:r>
            <a:endParaRPr lang="bg-BG"/>
          </a:p>
        </p:txBody>
      </p:sp>
      <p:sp>
        <p:nvSpPr>
          <p:cNvPr id="3" name="Контейнер за вертикален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bg-BG" smtClean="0"/>
              <a:t>Щракн., за да ред. стил на загл. в обр.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bg-BG"/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CC536-4F3D-4E22-A9F1-A3C6D40310AC}" type="datetimeFigureOut">
              <a:rPr lang="bg-BG" smtClean="0"/>
              <a:t>31.7.2017 г.</a:t>
            </a:fld>
            <a:endParaRPr lang="bg-BG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F3F3C-A60D-426C-8F94-912700854F7B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лавие и съдържа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Щракнете, за да редактирате стила на заглавието в образеца</a:t>
            </a:r>
            <a:endParaRPr lang="bg-BG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bg-BG" smtClean="0"/>
              <a:t>Щракн., за да ред. стил на загл. в обр.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bg-BG"/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CC536-4F3D-4E22-A9F1-A3C6D40310AC}" type="datetimeFigureOut">
              <a:rPr lang="bg-BG" smtClean="0"/>
              <a:t>31.7.2017 г.</a:t>
            </a:fld>
            <a:endParaRPr lang="bg-BG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F3F3C-A60D-426C-8F94-912700854F7B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лавка на секц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bg-BG" smtClean="0"/>
              <a:t>Щракнете, за да редактирате стила на заглавието в образеца</a:t>
            </a:r>
            <a:endParaRPr lang="bg-BG"/>
          </a:p>
        </p:txBody>
      </p:sp>
      <p:sp>
        <p:nvSpPr>
          <p:cNvPr id="3" name="Текстов контейне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bg-BG" smtClean="0"/>
              <a:t>Щракн., за да ред. стил на загл. в обр.</a:t>
            </a:r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CC536-4F3D-4E22-A9F1-A3C6D40310AC}" type="datetimeFigureOut">
              <a:rPr lang="bg-BG" smtClean="0"/>
              <a:t>31.7.2017 г.</a:t>
            </a:fld>
            <a:endParaRPr lang="bg-BG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F3F3C-A60D-426C-8F94-912700854F7B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е съдържан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Щракнете, за да редактирате стила на заглавието в образеца</a:t>
            </a:r>
            <a:endParaRPr lang="bg-BG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bg-BG" smtClean="0"/>
              <a:t>Щракн., за да ред. стил на загл. в обр.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bg-BG"/>
          </a:p>
        </p:txBody>
      </p:sp>
      <p:sp>
        <p:nvSpPr>
          <p:cNvPr id="4" name="Контейнер за съдържани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bg-BG" smtClean="0"/>
              <a:t>Щракн., за да ред. стил на загл. в обр.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bg-BG"/>
          </a:p>
        </p:txBody>
      </p:sp>
      <p:sp>
        <p:nvSpPr>
          <p:cNvPr id="5" name="Контейнер за 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CC536-4F3D-4E22-A9F1-A3C6D40310AC}" type="datetimeFigureOut">
              <a:rPr lang="bg-BG" smtClean="0"/>
              <a:t>31.7.2017 г.</a:t>
            </a:fld>
            <a:endParaRPr lang="bg-BG"/>
          </a:p>
        </p:txBody>
      </p:sp>
      <p:sp>
        <p:nvSpPr>
          <p:cNvPr id="6" name="Контейнер за долния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Контейнер за номер н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F3F3C-A60D-426C-8F94-912700854F7B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bg-BG" smtClean="0"/>
              <a:t>Щракнете, за да редактирате стила на заглавието в образеца</a:t>
            </a:r>
            <a:endParaRPr lang="bg-BG"/>
          </a:p>
        </p:txBody>
      </p:sp>
      <p:sp>
        <p:nvSpPr>
          <p:cNvPr id="3" name="Текстов контейне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bg-BG" smtClean="0"/>
              <a:t>Щракн., за да ред. стил на загл. в обр.</a:t>
            </a:r>
          </a:p>
        </p:txBody>
      </p:sp>
      <p:sp>
        <p:nvSpPr>
          <p:cNvPr id="4" name="Контейнер за съдържани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bg-BG" smtClean="0"/>
              <a:t>Щракн., за да ред. стил на загл. в обр.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bg-BG"/>
          </a:p>
        </p:txBody>
      </p:sp>
      <p:sp>
        <p:nvSpPr>
          <p:cNvPr id="5" name="Текстов контейне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bg-BG" smtClean="0"/>
              <a:t>Щракн., за да ред. стил на загл. в обр.</a:t>
            </a:r>
          </a:p>
        </p:txBody>
      </p:sp>
      <p:sp>
        <p:nvSpPr>
          <p:cNvPr id="6" name="Контейнер за съдържани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bg-BG" smtClean="0"/>
              <a:t>Щракн., за да ред. стил на загл. в обр.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bg-BG"/>
          </a:p>
        </p:txBody>
      </p:sp>
      <p:sp>
        <p:nvSpPr>
          <p:cNvPr id="7" name="Контейнер за 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CC536-4F3D-4E22-A9F1-A3C6D40310AC}" type="datetimeFigureOut">
              <a:rPr lang="bg-BG" smtClean="0"/>
              <a:t>31.7.2017 г.</a:t>
            </a:fld>
            <a:endParaRPr lang="bg-BG"/>
          </a:p>
        </p:txBody>
      </p:sp>
      <p:sp>
        <p:nvSpPr>
          <p:cNvPr id="8" name="Контейнер за долния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9" name="Контейнер за номер на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F3F3C-A60D-426C-8F94-912700854F7B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Само заглав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Щракнете, за да редактирате стила на заглавието в образеца</a:t>
            </a:r>
            <a:endParaRPr lang="bg-BG"/>
          </a:p>
        </p:txBody>
      </p:sp>
      <p:sp>
        <p:nvSpPr>
          <p:cNvPr id="3" name="Контейнер за 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CC536-4F3D-4E22-A9F1-A3C6D40310AC}" type="datetimeFigureOut">
              <a:rPr lang="bg-BG" smtClean="0"/>
              <a:t>31.7.2017 г.</a:t>
            </a:fld>
            <a:endParaRPr lang="bg-BG"/>
          </a:p>
        </p:txBody>
      </p:sp>
      <p:sp>
        <p:nvSpPr>
          <p:cNvPr id="4" name="Контейнер за долния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5" name="Контейнер за номер на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F3F3C-A60D-426C-8F94-912700854F7B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разе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CC536-4F3D-4E22-A9F1-A3C6D40310AC}" type="datetimeFigureOut">
              <a:rPr lang="bg-BG" smtClean="0"/>
              <a:t>31.7.2017 г.</a:t>
            </a:fld>
            <a:endParaRPr lang="bg-BG"/>
          </a:p>
        </p:txBody>
      </p:sp>
      <p:sp>
        <p:nvSpPr>
          <p:cNvPr id="3" name="Контейнер за долния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Контейнер за номер на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F3F3C-A60D-426C-8F94-912700854F7B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Съдържание с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bg-BG" smtClean="0"/>
              <a:t>Щракнете, за да редактирате стила на заглавието в образеца</a:t>
            </a:r>
            <a:endParaRPr lang="bg-BG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bg-BG" smtClean="0"/>
              <a:t>Щракн., за да ред. стил на загл. в обр.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bg-BG"/>
          </a:p>
        </p:txBody>
      </p:sp>
      <p:sp>
        <p:nvSpPr>
          <p:cNvPr id="4" name="Текстов контейне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bg-BG" smtClean="0"/>
              <a:t>Щракн., за да ред. стил на загл. в обр.</a:t>
            </a:r>
          </a:p>
        </p:txBody>
      </p:sp>
      <p:sp>
        <p:nvSpPr>
          <p:cNvPr id="5" name="Контейнер за 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CC536-4F3D-4E22-A9F1-A3C6D40310AC}" type="datetimeFigureOut">
              <a:rPr lang="bg-BG" smtClean="0"/>
              <a:t>31.7.2017 г.</a:t>
            </a:fld>
            <a:endParaRPr lang="bg-BG"/>
          </a:p>
        </p:txBody>
      </p:sp>
      <p:sp>
        <p:nvSpPr>
          <p:cNvPr id="6" name="Контейнер за долния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Контейнер за номер н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F3F3C-A60D-426C-8F94-912700854F7B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Картина с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bg-BG" smtClean="0"/>
              <a:t>Щракнете, за да редактирате стила на заглавието в образеца</a:t>
            </a:r>
            <a:endParaRPr lang="bg-BG"/>
          </a:p>
        </p:txBody>
      </p:sp>
      <p:sp>
        <p:nvSpPr>
          <p:cNvPr id="3" name="Контейнер за картина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bg-BG"/>
          </a:p>
        </p:txBody>
      </p:sp>
      <p:sp>
        <p:nvSpPr>
          <p:cNvPr id="4" name="Текстов контейне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bg-BG" smtClean="0"/>
              <a:t>Щракн., за да ред. стил на загл. в обр.</a:t>
            </a:r>
          </a:p>
        </p:txBody>
      </p:sp>
      <p:sp>
        <p:nvSpPr>
          <p:cNvPr id="5" name="Контейнер за 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CC536-4F3D-4E22-A9F1-A3C6D40310AC}" type="datetimeFigureOut">
              <a:rPr lang="bg-BG" smtClean="0"/>
              <a:t>31.7.2017 г.</a:t>
            </a:fld>
            <a:endParaRPr lang="bg-BG"/>
          </a:p>
        </p:txBody>
      </p:sp>
      <p:sp>
        <p:nvSpPr>
          <p:cNvPr id="6" name="Контейнер за долния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Контейнер за номер н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F3F3C-A60D-426C-8F94-912700854F7B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заглавие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bg-BG" smtClean="0"/>
              <a:t>Щракнете, за да редактирате стила на заглавието в образеца</a:t>
            </a:r>
            <a:endParaRPr lang="bg-BG"/>
          </a:p>
        </p:txBody>
      </p:sp>
      <p:sp>
        <p:nvSpPr>
          <p:cNvPr id="3" name="Текстов контейне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bg-BG" smtClean="0"/>
              <a:t>Щракн., за да ред. стил на загл. в обр.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bg-BG"/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3CC536-4F3D-4E22-A9F1-A3C6D40310AC}" type="datetimeFigureOut">
              <a:rPr lang="bg-BG" smtClean="0"/>
              <a:t>31.7.2017 г.</a:t>
            </a:fld>
            <a:endParaRPr lang="bg-BG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bg-BG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3F3F3C-A60D-426C-8F94-912700854F7B}" type="slidenum">
              <a:rPr lang="bg-BG" smtClean="0"/>
              <a:t>‹#›</a:t>
            </a:fld>
            <a:endParaRPr lang="bg-BG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bg-BG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539552" y="4797152"/>
            <a:ext cx="8604448" cy="83671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bg-BG" sz="2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Емил Савов, заместник  - изпълнителен директор, НСОРБ</a:t>
            </a:r>
            <a:endParaRPr lang="bg-BG" sz="2400" b="1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Picture 2" descr="Резултат с изображение за пъзел"/>
          <p:cNvPicPr>
            <a:picLocks noChangeAspect="1" noChangeArrowheads="1"/>
          </p:cNvPicPr>
          <p:nvPr/>
        </p:nvPicPr>
        <p:blipFill>
          <a:blip r:embed="rId2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"/>
            <a:ext cx="3377648" cy="25649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" name="Subtitle 2"/>
          <p:cNvSpPr>
            <a:spLocks noGrp="1"/>
          </p:cNvSpPr>
          <p:nvPr>
            <p:ph type="subTitle" idx="1"/>
          </p:nvPr>
        </p:nvSpPr>
        <p:spPr>
          <a:xfrm>
            <a:off x="1789280" y="2780928"/>
            <a:ext cx="6400800" cy="1152128"/>
          </a:xfrm>
        </p:spPr>
        <p:txBody>
          <a:bodyPr>
            <a:normAutofit/>
          </a:bodyPr>
          <a:lstStyle/>
          <a:p>
            <a:r>
              <a:rPr lang="bg-BG" dirty="0" smtClean="0">
                <a:solidFill>
                  <a:schemeClr val="tx1"/>
                </a:solidFill>
              </a:rPr>
              <a:t>РЕЗУЛТАТИ ОТ РАБОТНИТЕ СРЕЩИ НА УС НА НСОРБ С МИНИСТРИТЕ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3875956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 fontScale="92500"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bg-BG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bg-BG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одготвяне на план за действие по предстоящата процедура за социална инфраструктура за възрастни, която ще бъде финансирана от ОПРР;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bg-BG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Облекчаване на </a:t>
            </a:r>
            <a:r>
              <a:rPr lang="bg-BG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съгласувателните</a:t>
            </a:r>
            <a:r>
              <a:rPr lang="bg-BG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процедури в общините и намаляване на административната тежест върху гражданите и бизнеса;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bg-BG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bg-BG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амиране на решение (съвместно с МК) по проблема за съгласуването на Общите устройствени планове с НИНКН и риска да не спазят срока за приемането им;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bg-BG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Възобновяване на дейността на Съвета по децентрализация</a:t>
            </a:r>
            <a:r>
              <a:rPr lang="bg-BG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bg-BG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Изработване на съвместен план от мерки за действия по изпълнението на препоръките за подготовка на предстоящия мониторинг от Съвета на Европа по прилагането на ЕХМС;</a:t>
            </a:r>
          </a:p>
          <a:p>
            <a:endParaRPr lang="bg-BG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bg-BG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Picture 6" descr="Резултат с изображение за пъзел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951380" y="3075"/>
            <a:ext cx="1192619" cy="9056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251520" y="269776"/>
            <a:ext cx="8229600" cy="1143000"/>
          </a:xfrm>
        </p:spPr>
        <p:txBody>
          <a:bodyPr>
            <a:normAutofit/>
          </a:bodyPr>
          <a:lstStyle/>
          <a:p>
            <a:r>
              <a:rPr lang="bg-BG" sz="3200" dirty="0"/>
              <a:t>Министерство на регионалното развитие и благоустройство</a:t>
            </a:r>
          </a:p>
        </p:txBody>
      </p:sp>
    </p:spTree>
    <p:extLst>
      <p:ext uri="{BB962C8B-B14F-4D97-AF65-F5344CB8AC3E}">
        <p14:creationId xmlns:p14="http://schemas.microsoft.com/office/powerpoint/2010/main" val="2868501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12677" y="2522543"/>
            <a:ext cx="9131323" cy="1049331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bg-BG" sz="5400" b="1" dirty="0" smtClean="0">
                <a:solidFill>
                  <a:srgbClr val="C0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Благодаря за вниманието!</a:t>
            </a:r>
            <a:endParaRPr kumimoji="0" lang="bg-BG" sz="54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9109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268760"/>
            <a:ext cx="8229600" cy="513663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bg-BG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Поети ангажименти от отделните министерства:</a:t>
            </a:r>
          </a:p>
          <a:p>
            <a:pPr marL="0" indent="0" algn="just">
              <a:buNone/>
            </a:pPr>
            <a:endParaRPr lang="bg-BG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ü"/>
            </a:pPr>
            <a:r>
              <a:rPr lang="bg-BG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Отваряне на първите 12 регистри за достъп от други администрации</a:t>
            </a:r>
            <a:r>
              <a:rPr lang="bg-BG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 цел осигуряване на техническите възможности за изпълнение на проверки по електронен път;</a:t>
            </a:r>
          </a:p>
          <a:p>
            <a:pPr algn="just">
              <a:buFont typeface="Wingdings" panose="05000000000000000000" pitchFamily="2" charset="2"/>
              <a:buChar char="ü"/>
            </a:pPr>
            <a:endParaRPr lang="bg-BG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ü"/>
            </a:pPr>
            <a:r>
              <a:rPr lang="bg-BG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Въвеждане на електронен документооборот между администрациите;</a:t>
            </a:r>
          </a:p>
          <a:p>
            <a:pPr algn="just">
              <a:buFont typeface="Wingdings" panose="05000000000000000000" pitchFamily="2" charset="2"/>
              <a:buChar char="ü"/>
            </a:pPr>
            <a:endParaRPr lang="bg-BG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ü"/>
            </a:pPr>
            <a:r>
              <a:rPr lang="bg-BG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Електронен обмен на данни при сделки за смяна собствеността в</a:t>
            </a:r>
            <a:r>
              <a:rPr lang="bg-BG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ъ</a:t>
            </a:r>
            <a:r>
              <a:rPr lang="bg-BG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рху употребявани МПС (гражданите ще се явяват само пред нотариус, който служебно ще придвижи документите за регистрация в КАТ и в общината);</a:t>
            </a:r>
          </a:p>
          <a:p>
            <a:pPr algn="just">
              <a:buFont typeface="Wingdings" panose="05000000000000000000" pitchFamily="2" charset="2"/>
              <a:buChar char="ü"/>
            </a:pPr>
            <a:endParaRPr lang="bg-BG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ü"/>
            </a:pPr>
            <a:r>
              <a:rPr lang="bg-BG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Свързване на данните от Имотния регистър и </a:t>
            </a:r>
            <a:r>
              <a:rPr lang="bg-BG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Кадастъра.</a:t>
            </a:r>
            <a:endParaRPr lang="bg-BG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Picture 7" descr="Резултат с изображение за пъзел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951380" y="3075"/>
            <a:ext cx="1192619" cy="9056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539552" y="51012"/>
            <a:ext cx="8229600" cy="857708"/>
          </a:xfrm>
        </p:spPr>
        <p:txBody>
          <a:bodyPr/>
          <a:lstStyle/>
          <a:p>
            <a:r>
              <a:rPr lang="bg-BG" dirty="0" smtClean="0"/>
              <a:t>Министерски Съвет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833859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8970"/>
            <a:ext cx="8229600" cy="560039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bg-BG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Постигнати договорености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bg-BG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Включване на представители на общините в процеса на договаряне на възнагражденията в сферата на предучилищното и училищно образование;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bg-BG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Взаимодействие между МОН, НСОРБ  и общините за прилагане на стратегията за превенция и намаляване дела на отпадащите и преждевременно напусналите образователната система още през 2018 г.;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bg-BG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Целево финансиране от държавния бюджет на увеличението от 15 % за възнаграждения в системата на образованието;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bg-BG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Търсене възможности за подобряване на материалната база и подпомагане храненето на децата в подготвителните групи и на учениците от 1-ви до 4-ти клас;</a:t>
            </a:r>
            <a:endParaRPr lang="bg-BG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Picture 5" descr="Резултат с изображение за пъзел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740352" y="3075"/>
            <a:ext cx="1403648" cy="10658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193705"/>
            <a:ext cx="8229600" cy="684634"/>
          </a:xfrm>
        </p:spPr>
        <p:txBody>
          <a:bodyPr>
            <a:normAutofit fontScale="90000"/>
          </a:bodyPr>
          <a:lstStyle/>
          <a:p>
            <a:r>
              <a:rPr lang="bg-BG" dirty="0" smtClean="0"/>
              <a:t>Министерство на образованието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3913947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544616"/>
          </a:xfrm>
        </p:spPr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ü"/>
            </a:pPr>
            <a:r>
              <a:rPr lang="bg-BG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Увеличение на цените на клиничните пътеки;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bg-BG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Промяна в медицинските стандарти;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bg-BG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Решаване на въпроса с неизплатената от НЗОК </a:t>
            </a:r>
            <a:r>
              <a:rPr lang="bg-BG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надлимитна</a:t>
            </a:r>
            <a:r>
              <a:rPr lang="bg-BG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дейност;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bg-BG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Разминаването между клинични пътеки и стандарти;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bg-BG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Преразглеждане на методиката за разпределяне на средствата и излишното оскъпяване на медицинските дейности от изискванията в стандартите;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bg-BG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Привличане и задържане на лекари и медицински сестри в общинските лечебни заведения;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bg-BG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Нормативни промени в насоките за дейността на детските ясли, детското и училищно здравеопазване и финансовото осигуряване с бюджета на договорени размери на възнагражденията по КДТ (до </a:t>
            </a:r>
            <a:r>
              <a:rPr lang="bg-BG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края на м. юни Проектът за изменение и допълнение на Наредба № 3 за здравните кабинети в училищата във връзка с превенция на агресията трябваше да бъде </a:t>
            </a:r>
            <a:r>
              <a:rPr lang="bg-BG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изготвен);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bg-BG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Разработване на национална стратегия за общинско здравеопазване;</a:t>
            </a:r>
          </a:p>
        </p:txBody>
      </p:sp>
      <p:pic>
        <p:nvPicPr>
          <p:cNvPr id="6" name="Picture 5" descr="Резултат с изображение за пъзел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951381" y="-35214"/>
            <a:ext cx="1192619" cy="9056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42991" y="116632"/>
            <a:ext cx="8229600" cy="832892"/>
          </a:xfrm>
        </p:spPr>
        <p:txBody>
          <a:bodyPr>
            <a:normAutofit fontScale="90000"/>
          </a:bodyPr>
          <a:lstStyle/>
          <a:p>
            <a:r>
              <a:rPr lang="bg-BG" dirty="0" smtClean="0"/>
              <a:t>Министерство на здравеопазването</a:t>
            </a:r>
            <a:br>
              <a:rPr lang="bg-BG" dirty="0" smtClean="0"/>
            </a:br>
            <a:r>
              <a:rPr lang="bg-BG" sz="2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Широка дискусия с неясен резултат</a:t>
            </a:r>
            <a:endParaRPr lang="bg-BG" sz="2200" i="1" dirty="0"/>
          </a:p>
        </p:txBody>
      </p:sp>
    </p:spTree>
    <p:extLst>
      <p:ext uri="{BB962C8B-B14F-4D97-AF65-F5344CB8AC3E}">
        <p14:creationId xmlns:p14="http://schemas.microsoft.com/office/powerpoint/2010/main" val="1571759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268437"/>
            <a:ext cx="8229600" cy="5256907"/>
          </a:xfrm>
        </p:spPr>
        <p:txBody>
          <a:bodyPr>
            <a:normAutofit fontScale="92500" lnSpcReduction="20000"/>
          </a:bodyPr>
          <a:lstStyle/>
          <a:p>
            <a:pPr marL="457200" indent="-457200" algn="just">
              <a:buFont typeface="+mj-lt"/>
              <a:buAutoNum type="arabicPeriod"/>
            </a:pPr>
            <a:r>
              <a:rPr lang="bg-BG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През </a:t>
            </a:r>
            <a:r>
              <a:rPr lang="bg-BG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декември </a:t>
            </a:r>
            <a:r>
              <a:rPr lang="bg-BG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ще бъде </a:t>
            </a:r>
            <a:r>
              <a:rPr lang="bg-BG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обявен вторият прием по Програмата за развитие на селските райони с бюджет 200 млн. евро.</a:t>
            </a:r>
          </a:p>
          <a:p>
            <a:pPr marL="457200" indent="-457200" algn="just">
              <a:buFont typeface="+mj-lt"/>
              <a:buAutoNum type="arabicPeriod"/>
            </a:pPr>
            <a:endParaRPr lang="bg-BG" sz="19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Font typeface="+mj-lt"/>
              <a:buAutoNum type="arabicPeriod"/>
            </a:pPr>
            <a:r>
              <a:rPr lang="bg-BG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Изпълнението </a:t>
            </a:r>
            <a:r>
              <a:rPr lang="bg-BG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ПРСР, в т.ч. подхода „Водено от местните общности развитие“ (ВОМР) и нормативната уредба в областта на поземлените отношения - разработване на процедура за разсрочване вземанията от </a:t>
            </a:r>
            <a:r>
              <a:rPr lang="bg-BG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 ФК от общините, </a:t>
            </a:r>
            <a:r>
              <a:rPr lang="bg-BG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 да не бъде възпрепятствано сключването на договорите с тях;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bg-BG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Нормативна уредба:</a:t>
            </a:r>
          </a:p>
          <a:p>
            <a:pPr marL="0" indent="0" algn="just">
              <a:buNone/>
            </a:pPr>
            <a:r>
              <a:rPr lang="bg-BG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bg-BG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3.1 </a:t>
            </a:r>
            <a:r>
              <a:rPr lang="bg-BG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Изменение на ЗСПЗЗ, за да се даде право на общините за разпоредителни сделки с остатъчния поземлен фонд по чл. 19 при строго определени условия с цел развитие на местната инвестиционна среда;</a:t>
            </a:r>
          </a:p>
          <a:p>
            <a:pPr marL="0" indent="0" algn="just">
              <a:buNone/>
            </a:pPr>
            <a:r>
              <a:rPr lang="bg-BG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bg-BG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3.2 </a:t>
            </a:r>
            <a:r>
              <a:rPr lang="bg-BG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Внасяне е НС на съвместно подготвени изменения в Закона за ветеринарномедицинската дейност;</a:t>
            </a:r>
          </a:p>
          <a:p>
            <a:pPr marL="0" indent="0" algn="just">
              <a:buNone/>
            </a:pPr>
            <a:r>
              <a:rPr lang="bg-BG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bg-BG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3.3 </a:t>
            </a:r>
            <a:r>
              <a:rPr lang="bg-BG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Правомощия на общинските съвети да определят реда и условията за отглеждане на селскостопански животни в урегулираните поземлени имоти и правомощия на кмета по налагане на принудителни административни мерки; </a:t>
            </a:r>
          </a:p>
          <a:p>
            <a:pPr marL="0" indent="0" algn="just">
              <a:buNone/>
            </a:pPr>
            <a:r>
              <a:rPr lang="bg-BG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bg-BG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3.4 </a:t>
            </a:r>
            <a:r>
              <a:rPr lang="bg-BG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Общините </a:t>
            </a:r>
            <a:r>
              <a:rPr lang="bg-BG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да получат достъп до базата данни </a:t>
            </a:r>
            <a:r>
              <a:rPr lang="bg-BG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ВетИС</a:t>
            </a:r>
            <a:r>
              <a:rPr lang="bg-BG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БАБХ (за регистрираните домашни </a:t>
            </a:r>
            <a:r>
              <a:rPr lang="bg-BG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животни;</a:t>
            </a:r>
          </a:p>
          <a:p>
            <a:pPr marL="0" indent="0" algn="just">
              <a:buNone/>
            </a:pPr>
            <a:r>
              <a:rPr lang="bg-BG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bg-BG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3.5 </a:t>
            </a:r>
            <a:r>
              <a:rPr lang="bg-BG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Срочно </a:t>
            </a:r>
            <a:r>
              <a:rPr lang="bg-BG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изготвяне на Национална програма за овладяване на популацията от бездомни кучета</a:t>
            </a:r>
            <a:r>
              <a:rPr lang="bg-BG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bg-BG" sz="19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Picture 6" descr="Резултат с изображение за пъзел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761730" y="3075"/>
            <a:ext cx="1382269" cy="10496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0" y="254320"/>
            <a:ext cx="8229600" cy="547170"/>
          </a:xfrm>
        </p:spPr>
        <p:txBody>
          <a:bodyPr>
            <a:normAutofit fontScale="90000"/>
          </a:bodyPr>
          <a:lstStyle/>
          <a:p>
            <a:r>
              <a:rPr lang="bg-BG" dirty="0" smtClean="0"/>
              <a:t>Министерство на земеделието, храните и горите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1847392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bg-BG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</a:t>
            </a:r>
            <a:r>
              <a:rPr lang="bg-BG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инансиране от централния бюджет на приключващите проекти на общините за предоставяне на услугата „личен асистент“ (ПМС №137/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5.07.</a:t>
            </a:r>
            <a:r>
              <a:rPr lang="bg-BG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2017 г.);</a:t>
            </a:r>
          </a:p>
          <a:p>
            <a:pPr algn="just"/>
            <a:r>
              <a:rPr lang="bg-BG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Актуализиране на стандартите за социални услуги в съответствие с политиката по доходите и с цел задържане на квалифицираните специалисти в социалната система;</a:t>
            </a:r>
          </a:p>
          <a:p>
            <a:pPr algn="just"/>
            <a:r>
              <a:rPr lang="bg-BG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Подготовка на проект на нов Закон за социалните услуги;</a:t>
            </a:r>
          </a:p>
          <a:p>
            <a:pPr algn="just"/>
            <a:r>
              <a:rPr lang="bg-BG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Окончателно разписване и приемане на промените е Правилника за прилагане на Закона за социално подпомагане (ППЗСП);</a:t>
            </a:r>
          </a:p>
          <a:p>
            <a:pPr algn="just"/>
            <a:r>
              <a:rPr lang="bg-BG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Подготовка на проект на План на действие към Националната стратегия за дългосрочна грижа; </a:t>
            </a:r>
          </a:p>
          <a:p>
            <a:pPr algn="just"/>
            <a:r>
              <a:rPr lang="bg-BG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 на работещи регионални стратегии за борба с демографската криза с подкрепата на местния бизнес, младите хора и местната общност;</a:t>
            </a:r>
          </a:p>
        </p:txBody>
      </p:sp>
      <p:pic>
        <p:nvPicPr>
          <p:cNvPr id="7" name="Picture 6" descr="Резултат с изображение за пъзел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287604" y="3075"/>
            <a:ext cx="1856396" cy="14097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1" y="419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bg-BG" dirty="0" smtClean="0"/>
              <a:t>Министерство на труда и социалната политика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553627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844824"/>
            <a:ext cx="8856984" cy="4824536"/>
          </a:xfrm>
        </p:spPr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ü"/>
            </a:pPr>
            <a:r>
              <a:rPr lang="bg-BG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Подготвяне  Стратегията за </a:t>
            </a:r>
            <a:r>
              <a:rPr lang="bg-BG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финансиране </a:t>
            </a:r>
            <a:r>
              <a:rPr lang="bg-BG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ВиК сектора;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bg-BG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Активна дискусия при подготовката на методология за определяне на ТБО;</a:t>
            </a: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ü"/>
            </a:pPr>
            <a:r>
              <a:rPr lang="bg-BG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сектор </a:t>
            </a:r>
            <a:r>
              <a:rPr lang="bg-BG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„отпадъци“ </a:t>
            </a:r>
            <a:r>
              <a:rPr lang="bg-BG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ще има финансов ресурс по програма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LIFE</a:t>
            </a:r>
            <a:r>
              <a:rPr lang="bg-BG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Финансовия механизъм </a:t>
            </a:r>
            <a:r>
              <a:rPr lang="bg-BG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ЕИП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bg-BG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ü"/>
            </a:pPr>
            <a:r>
              <a:rPr lang="bg-BG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Нормативни промени </a:t>
            </a:r>
            <a:r>
              <a:rPr lang="bg-BG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 категоризиране на язовирите според тяхната големина и предназначение;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bg-BG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 </a:t>
            </a:r>
            <a:r>
              <a:rPr lang="bg-BG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всяко искане за предоставяне за управление на </a:t>
            </a:r>
            <a:r>
              <a:rPr lang="bg-BG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пещери - </a:t>
            </a:r>
            <a:r>
              <a:rPr lang="bg-BG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публична държавна </a:t>
            </a:r>
            <a:r>
              <a:rPr lang="bg-BG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собственост, МОСВ ще предостави становище за определяне на </a:t>
            </a:r>
            <a:r>
              <a:rPr lang="bg-BG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специфичните </a:t>
            </a:r>
            <a:r>
              <a:rPr lang="bg-BG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защити.</a:t>
            </a:r>
            <a:endParaRPr lang="bg-BG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Picture 6" descr="Резултат с изображение за пъзел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856556" y="3075"/>
            <a:ext cx="1287444" cy="9776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8654" y="409228"/>
            <a:ext cx="8229600" cy="859532"/>
          </a:xfrm>
        </p:spPr>
        <p:txBody>
          <a:bodyPr>
            <a:normAutofit fontScale="90000"/>
          </a:bodyPr>
          <a:lstStyle/>
          <a:p>
            <a:r>
              <a:rPr lang="bg-BG" dirty="0" smtClean="0"/>
              <a:t>Министерство на околната среда и водите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3040633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6956" y="1389280"/>
            <a:ext cx="8229600" cy="5208071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bg-BG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Нормативни </a:t>
            </a:r>
            <a:r>
              <a:rPr lang="bg-BG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промени относно управлението и контрола на язовирите;</a:t>
            </a:r>
          </a:p>
          <a:p>
            <a:pPr>
              <a:buFont typeface="Wingdings" panose="05000000000000000000" pitchFamily="2" charset="2"/>
              <a:buChar char="ü"/>
            </a:pPr>
            <a:endParaRPr lang="bg-BG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00050" lvl="1" indent="0" algn="ctr">
              <a:buNone/>
            </a:pPr>
            <a:r>
              <a:rPr lang="bg-BG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НСОРБ изпрати нарочни писма до МИ и МОСВ, в които изразява безпокойството си, че все още няма постъпил в НСОРБ </a:t>
            </a:r>
            <a:r>
              <a:rPr lang="bg-BG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законопроект</a:t>
            </a:r>
            <a:endParaRPr lang="bg-BG" sz="24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indent="-342900">
              <a:buFont typeface="Wingdings" panose="05000000000000000000" pitchFamily="2" charset="2"/>
              <a:buChar char="ü"/>
            </a:pPr>
            <a:endParaRPr lang="bg-BG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bg-BG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</a:t>
            </a:r>
            <a:r>
              <a:rPr lang="bg-BG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оговореност </a:t>
            </a:r>
            <a:r>
              <a:rPr lang="bg-BG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 взаимодействие при </a:t>
            </a:r>
            <a:r>
              <a:rPr lang="bg-BG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бъдещо разработване от НСОРБ  ( по проект) на електронна база данни „</a:t>
            </a:r>
            <a:r>
              <a:rPr lang="bg-BG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Инвестиционен профил на </a:t>
            </a:r>
            <a:r>
              <a:rPr lang="bg-BG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общините</a:t>
            </a:r>
            <a:r>
              <a:rPr lang="bg-BG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</a:p>
          <a:p>
            <a:pPr>
              <a:buFont typeface="Wingdings" panose="05000000000000000000" pitchFamily="2" charset="2"/>
              <a:buChar char="ü"/>
            </a:pPr>
            <a:endParaRPr lang="bg-BG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bg-BG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Създаване </a:t>
            </a:r>
            <a:r>
              <a:rPr lang="bg-BG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платформа за регионален класификатор на работната сила и </a:t>
            </a:r>
            <a:r>
              <a:rPr lang="bg-BG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бизнеса.</a:t>
            </a:r>
            <a:endParaRPr lang="bg-BG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bg-BG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bg-BG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Picture 6" descr="Резултат с изображение за пъзел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8028384" y="3075"/>
            <a:ext cx="1115616" cy="8471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79512" y="278746"/>
            <a:ext cx="8229600" cy="1143000"/>
          </a:xfrm>
        </p:spPr>
        <p:txBody>
          <a:bodyPr/>
          <a:lstStyle/>
          <a:p>
            <a:r>
              <a:rPr lang="bg-BG" dirty="0" smtClean="0"/>
              <a:t>Министерство на икономиката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978386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7749" y="1679477"/>
            <a:ext cx="8229600" cy="4917875"/>
          </a:xfrm>
        </p:spPr>
        <p:txBody>
          <a:bodyPr>
            <a:normAutofit lnSpcReduction="10000"/>
          </a:bodyPr>
          <a:lstStyle/>
          <a:p>
            <a:pPr algn="just">
              <a:buFont typeface="Wingdings" panose="05000000000000000000" pitchFamily="2" charset="2"/>
              <a:buChar char="ü"/>
            </a:pPr>
            <a:r>
              <a:rPr lang="bg-BG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</a:t>
            </a:r>
            <a:r>
              <a:rPr lang="bg-BG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величаване на целевата субсидия за общинските пътища до 50-60 млн. лв.  </a:t>
            </a:r>
            <a:r>
              <a:rPr lang="bg-BG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годишно, </a:t>
            </a:r>
            <a:r>
              <a:rPr lang="bg-BG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паралелно с промяна на механизма за разпределението й</a:t>
            </a:r>
            <a:r>
              <a:rPr lang="bg-BG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bg-BG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Търсене на варианти за трайно финансиране на общинските пътища;</a:t>
            </a:r>
            <a:endParaRPr lang="bg-BG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ü"/>
            </a:pPr>
            <a:r>
              <a:rPr lang="bg-BG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Търсене на решение по наложените от АДФИ санкции на общините, използвали целевата субсидия за пътища за текущи, а не за основни ремонти;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bg-BG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Търсене на възможност за финансиране на всички договори от 2016 г. и въвеждане на по-строг контрол на ефективността на </a:t>
            </a:r>
            <a:r>
              <a:rPr lang="bg-BG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Програмата за ЕЕ </a:t>
            </a:r>
            <a:endParaRPr lang="bg-BG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ü"/>
            </a:pPr>
            <a:r>
              <a:rPr lang="bg-BG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bg-BG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ъздаване на специален фонд за инвестиции в областите, където не е извършена консолидация и няма да има европейско финансиране за ВиК инфраструктура; 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bg-BG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Обявяване </a:t>
            </a:r>
            <a:r>
              <a:rPr lang="bg-BG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втора процедура на конкурентен подбор на бенефициенти по приоритетна ос 2 „Енергийна ефективност в периферните райони</a:t>
            </a:r>
            <a:r>
              <a:rPr lang="bg-BG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 по ОПРР;</a:t>
            </a:r>
            <a:endParaRPr lang="bg-BG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bg-BG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bg-BG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bg-BG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bg-BG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Picture 6" descr="Резултат с изображение за пъзел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8141032" y="3075"/>
            <a:ext cx="1002968" cy="7616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37749" y="269776"/>
            <a:ext cx="8229600" cy="1143000"/>
          </a:xfrm>
        </p:spPr>
        <p:txBody>
          <a:bodyPr>
            <a:normAutofit/>
          </a:bodyPr>
          <a:lstStyle/>
          <a:p>
            <a:r>
              <a:rPr lang="bg-BG" sz="3200" dirty="0" smtClean="0"/>
              <a:t>Министерство на регионалното развитие и благоустройство</a:t>
            </a:r>
            <a:endParaRPr lang="bg-BG" sz="3200" dirty="0"/>
          </a:p>
        </p:txBody>
      </p:sp>
    </p:spTree>
    <p:extLst>
      <p:ext uri="{BB962C8B-B14F-4D97-AF65-F5344CB8AC3E}">
        <p14:creationId xmlns:p14="http://schemas.microsoft.com/office/powerpoint/2010/main" val="4050982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тема">
  <a:themeElements>
    <a:clrScheme name="О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О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О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тема">
  <a:themeElements>
    <a:clrScheme name="О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О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О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560</TotalTime>
  <Words>1032</Words>
  <Application>Microsoft Office PowerPoint</Application>
  <PresentationFormat>Презентация на цял екран (4:3)</PresentationFormat>
  <Paragraphs>75</Paragraphs>
  <Slides>11</Slides>
  <Notes>1</Notes>
  <HiddenSlides>0</HiddenSlides>
  <MMClips>0</MMClips>
  <ScaleCrop>false</ScaleCrop>
  <HeadingPairs>
    <vt:vector size="6" baseType="variant">
      <vt:variant>
        <vt:lpstr>Използвани шрифтове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Заглавия на слайдовете</vt:lpstr>
      </vt:variant>
      <vt:variant>
        <vt:i4>11</vt:i4>
      </vt:variant>
    </vt:vector>
  </HeadingPairs>
  <TitlesOfParts>
    <vt:vector size="16" baseType="lpstr">
      <vt:lpstr>Arial</vt:lpstr>
      <vt:lpstr>Calibri</vt:lpstr>
      <vt:lpstr>Times New Roman</vt:lpstr>
      <vt:lpstr>Wingdings</vt:lpstr>
      <vt:lpstr>Office тема</vt:lpstr>
      <vt:lpstr>Презентация на PowerPoint</vt:lpstr>
      <vt:lpstr>Министерски Съвет</vt:lpstr>
      <vt:lpstr>Министерство на образованието</vt:lpstr>
      <vt:lpstr>Министерство на здравеопазването Широка дискусия с неясен резултат</vt:lpstr>
      <vt:lpstr>Министерство на земеделието, храните и горите</vt:lpstr>
      <vt:lpstr>Министерство на труда и социалната политика</vt:lpstr>
      <vt:lpstr>Министерство на околната среда и водите</vt:lpstr>
      <vt:lpstr>Министерство на икономиката</vt:lpstr>
      <vt:lpstr>Министерство на регионалното развитие и благоустройство</vt:lpstr>
      <vt:lpstr>Министерство на регионалното развитие и благоустройство</vt:lpstr>
      <vt:lpstr>Презентация на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Matilda</dc:creator>
  <cp:lastModifiedBy>Emil Savov</cp:lastModifiedBy>
  <cp:revision>72</cp:revision>
  <cp:lastPrinted>2017-07-31T09:16:31Z</cp:lastPrinted>
  <dcterms:created xsi:type="dcterms:W3CDTF">2016-09-27T08:21:47Z</dcterms:created>
  <dcterms:modified xsi:type="dcterms:W3CDTF">2017-07-31T11:53:22Z</dcterms:modified>
</cp:coreProperties>
</file>