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947275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2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75F56-02D7-4E6E-894C-A46D5CC67462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FCEC6-A372-4F4F-B52C-E4EAFD5DA23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743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23C34-E854-4662-A471-4D9E2393DC49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E1A45-B079-4986-BEFB-17457D566B27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40282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E1A45-B079-4986-BEFB-17457D566B27}" type="slidenum">
              <a:rPr lang="bg-BG" smtClean="0"/>
              <a:t>11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4513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31.7.2017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9552" y="4797152"/>
            <a:ext cx="8604448" cy="83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g-BG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Емил Савов, заместник  - изпълнителен директор, НСОРБ</a:t>
            </a:r>
            <a:endParaRPr lang="bg-BG" sz="2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3377648" cy="256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1789280" y="2780928"/>
            <a:ext cx="6400800" cy="1152128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РЕЗУЛТАТИ ОТ РАБОТНИТЕ СРЕЩИ НА УС НА НСОРБ С МИНИСТРИТЕ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7595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одготвяне на план за действие по предстоящата процедура за социална инфраструктура за възрастни, която ще бъде финансирана от ОПРР;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Облекчаване на </a:t>
            </a:r>
            <a:r>
              <a:rPr lang="bg-BG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съгласувателните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процедури в общините и намаляване на административната тежест върху гражданите и бизнеса;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амиране на решение (съвместно с МК) по проблема за съгласуването на Общите устройствени планове с НИНКН и риска да не спазят срока за приемането им;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Възобновяване на дейността на Съвета по децентрализация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Изработване на съвместен план от мерки за действия по изпълнението на препоръките за подготовка на предстоящия мониторинг от Съвета на Европа по прилагането на ЕХМС;</a:t>
            </a:r>
          </a:p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51380" y="3075"/>
            <a:ext cx="1192619" cy="90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229600" cy="1143000"/>
          </a:xfrm>
        </p:spPr>
        <p:txBody>
          <a:bodyPr>
            <a:normAutofit/>
          </a:bodyPr>
          <a:lstStyle/>
          <a:p>
            <a:r>
              <a:rPr lang="bg-BG" sz="3200" dirty="0"/>
              <a:t>Министерство на регионалното развитие и благоустройство</a:t>
            </a:r>
          </a:p>
        </p:txBody>
      </p:sp>
    </p:spTree>
    <p:extLst>
      <p:ext uri="{BB962C8B-B14F-4D97-AF65-F5344CB8AC3E}">
        <p14:creationId xmlns:p14="http://schemas.microsoft.com/office/powerpoint/2010/main" val="286850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677" y="2522543"/>
            <a:ext cx="9131323" cy="1049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54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Благодаря за вниманието!</a:t>
            </a:r>
            <a:endParaRPr kumimoji="0" lang="bg-BG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1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136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Поети ангажименти от отделните министерства:</a:t>
            </a:r>
          </a:p>
          <a:p>
            <a:pPr marL="0" indent="0" algn="just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Отваряне на първите 12 регистри за достъп от други администрации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 осигуряване на техническите възможности за изпълнение на проверки по електронен път;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Въвеждане на електронен документооборот между администрациите;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Електронен обмен на данни при сделки за смяна собствеността в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ъ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рху употребявани МПС (гражданите ще се явяват само пред нотариус, който служебно ще придвижи документите за регистрация в КАТ и в общината);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Свързване на данните от Имотния регистър 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Кадастъра.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51380" y="3075"/>
            <a:ext cx="1192619" cy="90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9552" y="51012"/>
            <a:ext cx="8229600" cy="857708"/>
          </a:xfrm>
        </p:spPr>
        <p:txBody>
          <a:bodyPr/>
          <a:lstStyle/>
          <a:p>
            <a:r>
              <a:rPr lang="bg-BG" dirty="0" smtClean="0"/>
              <a:t>Министерски Съвет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338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8970"/>
            <a:ext cx="8229600" cy="56003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Постигнати договорености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Включване на представители на общините в процеса на договаряне на възнагражденията в сферата на предучилищното и училищно образование;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между МОН, НСОРБ  и общините за прилагане на стратегията за превенция и намаляване дела на отпадащите и преждевременно напусналите образователната система още през 2018 г.;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 финансиране от държавния бюджет на увеличението от 15 % за възнаграждения в системата на образованието;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Търсене възможности за подобряване на материалната база и подпомагане храненето на децата в подготвителните групи и на учениците от 1-ви до 4-ти клас;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40352" y="3075"/>
            <a:ext cx="1403648" cy="1065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93705"/>
            <a:ext cx="8229600" cy="68463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Министерство на образованието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1394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 цените на клиничните пътеки;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Промяна в медицинските стандарти;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Решаване на въпроса с неизплатената от НЗОК </a:t>
            </a:r>
            <a:r>
              <a:rPr lang="bg-BG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надлимитна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дейност;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Разминаването между клинични пътеки и стандарти;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Преразглеждане на методиката за разпределяне на средствата и излишното оскъпяване на медицинските дейности от изискванията в стандартите;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Привличане и задържане на лекари и медицински сестри в общинските лечебни заведения;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промени в насоките за дейността на детските ясли, детското и училищно здравеопазване и финансовото осигуряване с бюджета на договорени размери на възнагражденията по КДТ (до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на м. юни Проектът за изменение и допълнение на Наредба № 3 за здравните кабинети в училищата във връзка с превенция на агресията трябваше да бъде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изготвен);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 на национална стратегия за общинско здравеопазване;</a:t>
            </a:r>
          </a:p>
        </p:txBody>
      </p:sp>
      <p:pic>
        <p:nvPicPr>
          <p:cNvPr id="6" name="Picture 5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51381" y="-35214"/>
            <a:ext cx="1192619" cy="90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2991" y="116632"/>
            <a:ext cx="8229600" cy="83289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Министерство на здравеопазването</a:t>
            </a:r>
            <a:br>
              <a:rPr lang="bg-BG" dirty="0" smtClean="0"/>
            </a:br>
            <a:r>
              <a:rPr lang="bg-BG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Широка дискусия с неясен резултат</a:t>
            </a:r>
            <a:endParaRPr lang="bg-BG" sz="2200" i="1" dirty="0"/>
          </a:p>
        </p:txBody>
      </p:sp>
    </p:spTree>
    <p:extLst>
      <p:ext uri="{BB962C8B-B14F-4D97-AF65-F5344CB8AC3E}">
        <p14:creationId xmlns:p14="http://schemas.microsoft.com/office/powerpoint/2010/main" val="157175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437"/>
            <a:ext cx="8229600" cy="5256907"/>
          </a:xfrm>
        </p:spPr>
        <p:txBody>
          <a:bodyPr>
            <a:normAutofit fontScale="92500" lnSpcReduction="2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 </a:t>
            </a:r>
            <a:r>
              <a:rPr lang="bg-BG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декември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 бъде </a:t>
            </a:r>
            <a:r>
              <a:rPr lang="bg-BG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обявен вторият прием по Програмата за развитие на селските райони с бюджет 200 млн. евро.</a:t>
            </a:r>
          </a:p>
          <a:p>
            <a:pPr marL="457200" indent="-457200" algn="just">
              <a:buFont typeface="+mj-lt"/>
              <a:buAutoNum type="arabicPeriod"/>
            </a:pPr>
            <a:endParaRPr lang="bg-BG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ПРСР, в т.ч. подхода „Водено от местните общности развитие“ (ВОМР) и нормативната уредба в областта на поземлените отношения - разработване на процедура за разсрочване вземанията от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ФК от общините,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да не бъде възпрепятствано сключването на договорите с тях;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 уредба:</a:t>
            </a:r>
          </a:p>
          <a:p>
            <a:pPr marL="0" indent="0" algn="just">
              <a:buNone/>
            </a:pP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на ЗСПЗЗ, за да се даде право на общините за разпоредителни сделки с остатъчния поземлен фонд по чл. 19 при строго определени условия с цел развитие на местната инвестиционна среда;</a:t>
            </a:r>
          </a:p>
          <a:p>
            <a:pPr marL="0" indent="0" algn="just">
              <a:buNone/>
            </a:pP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Внасяне е НС на съвместно подготвени изменения в Закона за ветеринарномедицинската дейност;</a:t>
            </a:r>
          </a:p>
          <a:p>
            <a:pPr marL="0" indent="0" algn="just">
              <a:buNone/>
            </a:pP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Правомощия на общинските съвети да определят реда и условията за отглеждане на селскостопански животни в урегулираните поземлени имоти и правомощия на кмета по налагане на принудителни административни мерки; </a:t>
            </a:r>
          </a:p>
          <a:p>
            <a:pPr marL="0" indent="0" algn="just">
              <a:buNone/>
            </a:pP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3.4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Общините </a:t>
            </a:r>
            <a:r>
              <a:rPr lang="bg-BG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получат достъп до базата данни </a:t>
            </a:r>
            <a:r>
              <a:rPr lang="bg-BG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ВетИС</a:t>
            </a:r>
            <a:r>
              <a:rPr lang="bg-BG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БАБХ (за регистрираните домашни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животни;</a:t>
            </a:r>
          </a:p>
          <a:p>
            <a:pPr marL="0" indent="0" algn="just">
              <a:buNone/>
            </a:pP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3.5 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Срочно </a:t>
            </a:r>
            <a:r>
              <a:rPr lang="bg-BG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изготвяне на Национална програма за овладяване на популацията от бездомни кучета</a:t>
            </a:r>
            <a:r>
              <a:rPr lang="bg-BG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61730" y="3075"/>
            <a:ext cx="1382269" cy="104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254320"/>
            <a:ext cx="8229600" cy="54717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Министерство на земеделието, храните и горите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473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инансиране от централния бюджет на приключващите проекти на общините за предоставяне на услугата „личен асистент“ (ПМС №137/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5.07.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 г.);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Актуализиране на стандартите за социални услуги в съответствие с политиката по доходите и с цел задържане на квалифицираните специалисти в социалната система;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 проект на нов Закон за социалните услуги;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Окончателно разписване и приемане на промените е Правилника за прилагане на Закона за социално подпомагане (ППЗСП);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на проект на План на действие към Националната стратегия за дългосрочна грижа; </a:t>
            </a:r>
          </a:p>
          <a:p>
            <a:pPr algn="just"/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на работещи регионални стратегии за борба с демографската криза с подкрепата на местния бизнес, младите хора и местната общност;</a:t>
            </a:r>
          </a:p>
        </p:txBody>
      </p:sp>
      <p:pic>
        <p:nvPicPr>
          <p:cNvPr id="7" name="Picture 6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87604" y="3075"/>
            <a:ext cx="1856396" cy="140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1" y="41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Министерство на труда и социалната политика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5362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856984" cy="482453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Подготвяне  Стратегията за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финансиране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ВиК сектора;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Активна дискусия при подготовката на методология за определяне на ТБО;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сектор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„отпадъци“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 има финансов ресурс по програма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Финансовия механизъм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ЕИП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промени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категоризиране на язовирите според тяхната големина и предназначение;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всяко искане за предоставяне за управление на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пещери -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публична държавна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собственост, МОСВ ще предостави становище за определяне на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специфичните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защити.</a:t>
            </a: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56556" y="3075"/>
            <a:ext cx="1287444" cy="9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654" y="409228"/>
            <a:ext cx="8229600" cy="859532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Министерство на околната среда и водите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4063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956" y="1389280"/>
            <a:ext cx="8229600" cy="520807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промени относно управлението и контрола на язовирите;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algn="ctr">
              <a:buNone/>
            </a:pPr>
            <a:r>
              <a:rPr lang="bg-BG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НСОРБ изпрати нарочни писма до МИ и МОСВ, в които изразява безпокойството си, че все още няма постъпил в НСОРБ </a:t>
            </a:r>
            <a:r>
              <a:rPr lang="bg-BG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законопроект</a:t>
            </a:r>
            <a:endParaRPr lang="bg-BG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42900">
              <a:buFont typeface="Wingdings" panose="05000000000000000000" pitchFamily="2" charset="2"/>
              <a:buChar char="ü"/>
            </a:pPr>
            <a:endParaRPr lang="bg-BG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оговореност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взаимодействие при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бъдещо разработване от НСОРБ  ( по проект) на електронна база данни „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Инвестиционен профил на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общините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>
              <a:buFont typeface="Wingdings" panose="05000000000000000000" pitchFamily="2" charset="2"/>
              <a:buChar char="ü"/>
            </a:pPr>
            <a:endParaRPr lang="bg-BG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Създаване </a:t>
            </a:r>
            <a:r>
              <a:rPr 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платформа за регионален класификатор на работната сила и </a:t>
            </a:r>
            <a:r>
              <a:rPr lang="bg-BG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бизнеса.</a:t>
            </a:r>
            <a:endParaRPr 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28384" y="3075"/>
            <a:ext cx="1115616" cy="8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79512" y="278746"/>
            <a:ext cx="8229600" cy="1143000"/>
          </a:xfrm>
        </p:spPr>
        <p:txBody>
          <a:bodyPr/>
          <a:lstStyle/>
          <a:p>
            <a:r>
              <a:rPr lang="bg-BG" dirty="0" smtClean="0"/>
              <a:t>Министерство на икономиката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7838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749" y="1679477"/>
            <a:ext cx="8229600" cy="4917875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величаване на целевата субсидия за общинските пътища до 50-60 млн. лв. 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годишно,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паралелно с промяна на механизма за разпределението й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Търсене на варианти за трайно финансиране на общинските пътища;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Търсене на решение по наложените от АДФИ санкции на общините, използвали целевата субсидия за пътища за текущи, а не за основни ремонти;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Търсене на възможност за финансиране на всички договори от 2016 г. и въвеждане на по-строг контрол на ефективността на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Програмата за ЕЕ 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ъздаване на специален фонд за инвестиции в областите, където не е извършена консолидация и няма да има европейско финансиране за ВиК инфраструктура;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Обявяване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втора процедура на конкурентен подбор на бенефициенти по приоритетна ос 2 „Енергийна ефективност в периферните райони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по ОПРР;</a:t>
            </a:r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Резултат с изображение за пъзел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41032" y="3075"/>
            <a:ext cx="1002968" cy="761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7749" y="269776"/>
            <a:ext cx="8229600" cy="1143000"/>
          </a:xfrm>
        </p:spPr>
        <p:txBody>
          <a:bodyPr>
            <a:normAutofit/>
          </a:bodyPr>
          <a:lstStyle/>
          <a:p>
            <a:r>
              <a:rPr lang="bg-BG" sz="3200" dirty="0" smtClean="0"/>
              <a:t>Министерство на регионалното развитие и благоустройство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40509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1032</Words>
  <Application>Microsoft Office PowerPoint</Application>
  <PresentationFormat>Презентация на цял екран (4:3)</PresentationFormat>
  <Paragraphs>75</Paragraphs>
  <Slides>11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Office тема</vt:lpstr>
      <vt:lpstr>Презентация на PowerPoint</vt:lpstr>
      <vt:lpstr>Министерски Съвет</vt:lpstr>
      <vt:lpstr>Министерство на образованието</vt:lpstr>
      <vt:lpstr>Министерство на здравеопазването Широка дискусия с неясен резултат</vt:lpstr>
      <vt:lpstr>Министерство на земеделието, храните и горите</vt:lpstr>
      <vt:lpstr>Министерство на труда и социалната политика</vt:lpstr>
      <vt:lpstr>Министерство на околната среда и водите</vt:lpstr>
      <vt:lpstr>Министерство на икономиката</vt:lpstr>
      <vt:lpstr>Министерство на регионалното развитие и благоустройство</vt:lpstr>
      <vt:lpstr>Министерство на регионалното развитие и благоустройство</vt:lpstr>
      <vt:lpstr>Презентация на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Matilda</dc:creator>
  <cp:lastModifiedBy>Emil Savov</cp:lastModifiedBy>
  <cp:revision>72</cp:revision>
  <cp:lastPrinted>2017-07-31T09:16:31Z</cp:lastPrinted>
  <dcterms:created xsi:type="dcterms:W3CDTF">2016-09-27T08:21:47Z</dcterms:created>
  <dcterms:modified xsi:type="dcterms:W3CDTF">2017-07-31T11:53:22Z</dcterms:modified>
</cp:coreProperties>
</file>